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04" r:id="rId4"/>
    <p:sldId id="309" r:id="rId5"/>
    <p:sldId id="310" r:id="rId6"/>
    <p:sldId id="311" r:id="rId7"/>
    <p:sldId id="313" r:id="rId8"/>
    <p:sldId id="314" r:id="rId9"/>
    <p:sldId id="315" r:id="rId10"/>
    <p:sldId id="316" r:id="rId11"/>
    <p:sldId id="317" r:id="rId12"/>
    <p:sldId id="257" r:id="rId13"/>
    <p:sldId id="258" r:id="rId14"/>
    <p:sldId id="259" r:id="rId15"/>
    <p:sldId id="261" r:id="rId16"/>
    <p:sldId id="305" r:id="rId17"/>
    <p:sldId id="260" r:id="rId18"/>
    <p:sldId id="262" r:id="rId19"/>
    <p:sldId id="263" r:id="rId20"/>
    <p:sldId id="264" r:id="rId21"/>
    <p:sldId id="265" r:id="rId22"/>
    <p:sldId id="306" r:id="rId23"/>
    <p:sldId id="267" r:id="rId24"/>
    <p:sldId id="268" r:id="rId25"/>
    <p:sldId id="266" r:id="rId26"/>
    <p:sldId id="297" r:id="rId27"/>
    <p:sldId id="298" r:id="rId28"/>
    <p:sldId id="299" r:id="rId29"/>
    <p:sldId id="302" r:id="rId30"/>
    <p:sldId id="269" r:id="rId31"/>
    <p:sldId id="270" r:id="rId32"/>
    <p:sldId id="271" r:id="rId33"/>
    <p:sldId id="272" r:id="rId34"/>
    <p:sldId id="274" r:id="rId3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509EE-8086-4EE4-9AF8-E4A6B787191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EC49EF2-7B08-4449-BFE8-C2448685FD5D}">
      <dgm:prSet phldrT="[Testo]"/>
      <dgm:spPr/>
      <dgm:t>
        <a:bodyPr/>
        <a:lstStyle/>
        <a:p>
          <a:r>
            <a:rPr lang="it-IT" dirty="0"/>
            <a:t>Insieme di principi educativi (sistema)</a:t>
          </a:r>
        </a:p>
      </dgm:t>
    </dgm:pt>
    <dgm:pt modelId="{1E23A7E0-2AC8-4F29-8B9D-C55150D9BBB3}" type="parTrans" cxnId="{3385673A-7428-44AE-B094-FCA3AE15FAFC}">
      <dgm:prSet/>
      <dgm:spPr/>
      <dgm:t>
        <a:bodyPr/>
        <a:lstStyle/>
        <a:p>
          <a:endParaRPr lang="it-IT"/>
        </a:p>
      </dgm:t>
    </dgm:pt>
    <dgm:pt modelId="{1C60E372-FE9E-420A-82B4-DBD560FC2D72}" type="sibTrans" cxnId="{3385673A-7428-44AE-B094-FCA3AE15FAFC}">
      <dgm:prSet/>
      <dgm:spPr/>
      <dgm:t>
        <a:bodyPr/>
        <a:lstStyle/>
        <a:p>
          <a:endParaRPr lang="it-IT"/>
        </a:p>
      </dgm:t>
    </dgm:pt>
    <dgm:pt modelId="{1949B757-E325-4B2D-A1D6-8091EBD54797}">
      <dgm:prSet phldrT="[Testo]"/>
      <dgm:spPr/>
      <dgm:t>
        <a:bodyPr/>
        <a:lstStyle/>
        <a:p>
          <a:r>
            <a:rPr lang="it-IT" dirty="0"/>
            <a:t>Organizzazione della classe</a:t>
          </a:r>
        </a:p>
      </dgm:t>
    </dgm:pt>
    <dgm:pt modelId="{8D87AE95-3C9D-45EF-B4CF-77130B5A377C}" type="parTrans" cxnId="{E5804B89-928E-4186-9192-1B1E0B1AEAB9}">
      <dgm:prSet/>
      <dgm:spPr/>
      <dgm:t>
        <a:bodyPr/>
        <a:lstStyle/>
        <a:p>
          <a:endParaRPr lang="it-IT"/>
        </a:p>
      </dgm:t>
    </dgm:pt>
    <dgm:pt modelId="{461F6EAC-8F3C-4F62-92EE-D2408DF898FF}" type="sibTrans" cxnId="{E5804B89-928E-4186-9192-1B1E0B1AEAB9}">
      <dgm:prSet/>
      <dgm:spPr/>
      <dgm:t>
        <a:bodyPr/>
        <a:lstStyle/>
        <a:p>
          <a:endParaRPr lang="it-IT"/>
        </a:p>
      </dgm:t>
    </dgm:pt>
    <dgm:pt modelId="{FDB61EAA-8019-49C6-B9B3-0BF716C81B5A}">
      <dgm:prSet phldrT="[Testo]"/>
      <dgm:spPr/>
      <dgm:t>
        <a:bodyPr/>
        <a:lstStyle/>
        <a:p>
          <a:r>
            <a:rPr lang="it-IT" dirty="0"/>
            <a:t>Lavoro su compito / problema</a:t>
          </a:r>
        </a:p>
      </dgm:t>
    </dgm:pt>
    <dgm:pt modelId="{C94A76D7-DA26-482C-8E20-83F01ECA2996}" type="parTrans" cxnId="{8DF6A122-A637-4CEB-983A-8280DBDFB60F}">
      <dgm:prSet/>
      <dgm:spPr/>
      <dgm:t>
        <a:bodyPr/>
        <a:lstStyle/>
        <a:p>
          <a:endParaRPr lang="it-IT"/>
        </a:p>
      </dgm:t>
    </dgm:pt>
    <dgm:pt modelId="{E97BE169-40A8-4F7C-9297-6D5A00599BF1}" type="sibTrans" cxnId="{8DF6A122-A637-4CEB-983A-8280DBDFB60F}">
      <dgm:prSet/>
      <dgm:spPr/>
      <dgm:t>
        <a:bodyPr/>
        <a:lstStyle/>
        <a:p>
          <a:endParaRPr lang="it-IT"/>
        </a:p>
      </dgm:t>
    </dgm:pt>
    <dgm:pt modelId="{6ADB5948-5566-434D-8833-48F0F8CDBC13}">
      <dgm:prSet phldrT="[Testo]"/>
      <dgm:spPr/>
      <dgm:t>
        <a:bodyPr/>
        <a:lstStyle/>
        <a:p>
          <a:r>
            <a:rPr lang="it-IT" dirty="0"/>
            <a:t>Crescita sia cognitiva che sociale</a:t>
          </a:r>
        </a:p>
      </dgm:t>
    </dgm:pt>
    <dgm:pt modelId="{9C3B413B-BBC3-4581-ACBF-EC6D5337CEFD}" type="parTrans" cxnId="{2F5BD957-8ADD-4045-BE0A-F87B2604D1D7}">
      <dgm:prSet/>
      <dgm:spPr/>
      <dgm:t>
        <a:bodyPr/>
        <a:lstStyle/>
        <a:p>
          <a:endParaRPr lang="it-IT"/>
        </a:p>
      </dgm:t>
    </dgm:pt>
    <dgm:pt modelId="{7A5423A6-CF72-44A4-B7A3-499A6E4D293B}" type="sibTrans" cxnId="{2F5BD957-8ADD-4045-BE0A-F87B2604D1D7}">
      <dgm:prSet/>
      <dgm:spPr/>
      <dgm:t>
        <a:bodyPr/>
        <a:lstStyle/>
        <a:p>
          <a:endParaRPr lang="it-IT"/>
        </a:p>
      </dgm:t>
    </dgm:pt>
    <dgm:pt modelId="{49F3604D-D9E2-4C41-98AF-258D6B50612F}" type="pres">
      <dgm:prSet presAssocID="{C50509EE-8086-4EE4-9AF8-E4A6B7871917}" presName="Name0" presStyleCnt="0">
        <dgm:presLayoutVars>
          <dgm:dir/>
          <dgm:animLvl val="lvl"/>
          <dgm:resizeHandles val="exact"/>
        </dgm:presLayoutVars>
      </dgm:prSet>
      <dgm:spPr/>
    </dgm:pt>
    <dgm:pt modelId="{BB4D18AA-A1E8-4F9B-9DD5-31E1A791188C}" type="pres">
      <dgm:prSet presAssocID="{6EC49EF2-7B08-4449-BFE8-C2448685FD5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6C6E2E-A846-4842-9BDA-A1CA7C02099D}" type="pres">
      <dgm:prSet presAssocID="{1C60E372-FE9E-420A-82B4-DBD560FC2D72}" presName="parTxOnlySpace" presStyleCnt="0"/>
      <dgm:spPr/>
    </dgm:pt>
    <dgm:pt modelId="{8DD8330B-DC1A-4501-A975-CE473ABAF9C8}" type="pres">
      <dgm:prSet presAssocID="{1949B757-E325-4B2D-A1D6-8091EBD5479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898F08-A793-4C03-A905-65FD8A857712}" type="pres">
      <dgm:prSet presAssocID="{461F6EAC-8F3C-4F62-92EE-D2408DF898FF}" presName="parTxOnlySpace" presStyleCnt="0"/>
      <dgm:spPr/>
    </dgm:pt>
    <dgm:pt modelId="{EF2BA3D2-5A07-4629-A243-26A4ED913009}" type="pres">
      <dgm:prSet presAssocID="{FDB61EAA-8019-49C6-B9B3-0BF716C81B5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F3ABC12-13E2-4D6C-95F6-310CAA56795E}" type="pres">
      <dgm:prSet presAssocID="{E97BE169-40A8-4F7C-9297-6D5A00599BF1}" presName="parTxOnlySpace" presStyleCnt="0"/>
      <dgm:spPr/>
    </dgm:pt>
    <dgm:pt modelId="{77C07635-7770-44FF-9A20-5DB14BC6719F}" type="pres">
      <dgm:prSet presAssocID="{6ADB5948-5566-434D-8833-48F0F8CDBC1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E5C7CAF-952D-422B-8CC4-ADE774121DC1}" type="presOf" srcId="{6EC49EF2-7B08-4449-BFE8-C2448685FD5D}" destId="{BB4D18AA-A1E8-4F9B-9DD5-31E1A791188C}" srcOrd="0" destOrd="0" presId="urn:microsoft.com/office/officeart/2005/8/layout/chevron1"/>
    <dgm:cxn modelId="{8DF6A122-A637-4CEB-983A-8280DBDFB60F}" srcId="{C50509EE-8086-4EE4-9AF8-E4A6B7871917}" destId="{FDB61EAA-8019-49C6-B9B3-0BF716C81B5A}" srcOrd="2" destOrd="0" parTransId="{C94A76D7-DA26-482C-8E20-83F01ECA2996}" sibTransId="{E97BE169-40A8-4F7C-9297-6D5A00599BF1}"/>
    <dgm:cxn modelId="{87C0522F-FEAA-4C6F-BF86-1F9A445D3CC1}" type="presOf" srcId="{FDB61EAA-8019-49C6-B9B3-0BF716C81B5A}" destId="{EF2BA3D2-5A07-4629-A243-26A4ED913009}" srcOrd="0" destOrd="0" presId="urn:microsoft.com/office/officeart/2005/8/layout/chevron1"/>
    <dgm:cxn modelId="{4CEAA056-4E68-4BE1-9DE5-151CF3927FC1}" type="presOf" srcId="{C50509EE-8086-4EE4-9AF8-E4A6B7871917}" destId="{49F3604D-D9E2-4C41-98AF-258D6B50612F}" srcOrd="0" destOrd="0" presId="urn:microsoft.com/office/officeart/2005/8/layout/chevron1"/>
    <dgm:cxn modelId="{E5804B89-928E-4186-9192-1B1E0B1AEAB9}" srcId="{C50509EE-8086-4EE4-9AF8-E4A6B7871917}" destId="{1949B757-E325-4B2D-A1D6-8091EBD54797}" srcOrd="1" destOrd="0" parTransId="{8D87AE95-3C9D-45EF-B4CF-77130B5A377C}" sibTransId="{461F6EAC-8F3C-4F62-92EE-D2408DF898FF}"/>
    <dgm:cxn modelId="{2F5BD957-8ADD-4045-BE0A-F87B2604D1D7}" srcId="{C50509EE-8086-4EE4-9AF8-E4A6B7871917}" destId="{6ADB5948-5566-434D-8833-48F0F8CDBC13}" srcOrd="3" destOrd="0" parTransId="{9C3B413B-BBC3-4581-ACBF-EC6D5337CEFD}" sibTransId="{7A5423A6-CF72-44A4-B7A3-499A6E4D293B}"/>
    <dgm:cxn modelId="{E4134DF7-CCD1-4C91-981F-A3488D64358B}" type="presOf" srcId="{6ADB5948-5566-434D-8833-48F0F8CDBC13}" destId="{77C07635-7770-44FF-9A20-5DB14BC6719F}" srcOrd="0" destOrd="0" presId="urn:microsoft.com/office/officeart/2005/8/layout/chevron1"/>
    <dgm:cxn modelId="{3385673A-7428-44AE-B094-FCA3AE15FAFC}" srcId="{C50509EE-8086-4EE4-9AF8-E4A6B7871917}" destId="{6EC49EF2-7B08-4449-BFE8-C2448685FD5D}" srcOrd="0" destOrd="0" parTransId="{1E23A7E0-2AC8-4F29-8B9D-C55150D9BBB3}" sibTransId="{1C60E372-FE9E-420A-82B4-DBD560FC2D72}"/>
    <dgm:cxn modelId="{719DBEA2-9CB5-434B-8291-CB4F35E6A6E7}" type="presOf" srcId="{1949B757-E325-4B2D-A1D6-8091EBD54797}" destId="{8DD8330B-DC1A-4501-A975-CE473ABAF9C8}" srcOrd="0" destOrd="0" presId="urn:microsoft.com/office/officeart/2005/8/layout/chevron1"/>
    <dgm:cxn modelId="{AEBAF4C2-B618-44A5-8A4D-A1C4AC115135}" type="presParOf" srcId="{49F3604D-D9E2-4C41-98AF-258D6B50612F}" destId="{BB4D18AA-A1E8-4F9B-9DD5-31E1A791188C}" srcOrd="0" destOrd="0" presId="urn:microsoft.com/office/officeart/2005/8/layout/chevron1"/>
    <dgm:cxn modelId="{2FFF4656-DF33-41A1-B32C-10E0DFA3E1AB}" type="presParOf" srcId="{49F3604D-D9E2-4C41-98AF-258D6B50612F}" destId="{6D6C6E2E-A846-4842-9BDA-A1CA7C02099D}" srcOrd="1" destOrd="0" presId="urn:microsoft.com/office/officeart/2005/8/layout/chevron1"/>
    <dgm:cxn modelId="{272D14BB-75CF-405E-BA96-9737A9668752}" type="presParOf" srcId="{49F3604D-D9E2-4C41-98AF-258D6B50612F}" destId="{8DD8330B-DC1A-4501-A975-CE473ABAF9C8}" srcOrd="2" destOrd="0" presId="urn:microsoft.com/office/officeart/2005/8/layout/chevron1"/>
    <dgm:cxn modelId="{02ED5F0F-DB35-446D-B8F3-5CFECF35D42C}" type="presParOf" srcId="{49F3604D-D9E2-4C41-98AF-258D6B50612F}" destId="{6B898F08-A793-4C03-A905-65FD8A857712}" srcOrd="3" destOrd="0" presId="urn:microsoft.com/office/officeart/2005/8/layout/chevron1"/>
    <dgm:cxn modelId="{D6956D9D-E37D-4416-B523-8AD3F47E587C}" type="presParOf" srcId="{49F3604D-D9E2-4C41-98AF-258D6B50612F}" destId="{EF2BA3D2-5A07-4629-A243-26A4ED913009}" srcOrd="4" destOrd="0" presId="urn:microsoft.com/office/officeart/2005/8/layout/chevron1"/>
    <dgm:cxn modelId="{8AEF63FC-1F32-477D-9ADE-96E64065DD8B}" type="presParOf" srcId="{49F3604D-D9E2-4C41-98AF-258D6B50612F}" destId="{7F3ABC12-13E2-4D6C-95F6-310CAA56795E}" srcOrd="5" destOrd="0" presId="urn:microsoft.com/office/officeart/2005/8/layout/chevron1"/>
    <dgm:cxn modelId="{683F8A68-8E0A-47AB-983B-21A8FF9A4406}" type="presParOf" srcId="{49F3604D-D9E2-4C41-98AF-258D6B50612F}" destId="{77C07635-7770-44FF-9A20-5DB14BC6719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E97E8-9D91-44C9-96B6-6F792E794585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F62E7ED-8969-4C12-B89F-CD5B71ED522F}">
      <dgm:prSet phldrT="[Testo]" custT="1"/>
      <dgm:spPr/>
      <dgm:t>
        <a:bodyPr/>
        <a:lstStyle/>
        <a:p>
          <a:endParaRPr lang="it-IT" sz="1200" dirty="0"/>
        </a:p>
        <a:p>
          <a:r>
            <a:rPr lang="it-IT" sz="1600" b="1" dirty="0"/>
            <a:t>RELAZIONE INTERPERSONALE</a:t>
          </a:r>
        </a:p>
      </dgm:t>
    </dgm:pt>
    <dgm:pt modelId="{B6A94479-27A3-4B3C-B15D-810F7C260625}" type="parTrans" cxnId="{4F135F4C-EDCE-466A-AAF0-A5266D1CBD54}">
      <dgm:prSet/>
      <dgm:spPr/>
      <dgm:t>
        <a:bodyPr/>
        <a:lstStyle/>
        <a:p>
          <a:endParaRPr lang="it-IT"/>
        </a:p>
      </dgm:t>
    </dgm:pt>
    <dgm:pt modelId="{21FE1220-6EDC-4496-ACC3-E8184A94C119}" type="sibTrans" cxnId="{4F135F4C-EDCE-466A-AAF0-A5266D1CBD54}">
      <dgm:prSet/>
      <dgm:spPr/>
      <dgm:t>
        <a:bodyPr/>
        <a:lstStyle/>
        <a:p>
          <a:endParaRPr lang="it-IT"/>
        </a:p>
      </dgm:t>
    </dgm:pt>
    <dgm:pt modelId="{E5CF50DA-6CFB-4856-90B6-6F4A8D826C91}">
      <dgm:prSet phldrT="[Testo]" custT="1"/>
      <dgm:spPr/>
      <dgm:t>
        <a:bodyPr/>
        <a:lstStyle/>
        <a:p>
          <a:r>
            <a:rPr lang="it-IT" sz="1800" b="1" dirty="0"/>
            <a:t>MOTIVAZIONE</a:t>
          </a:r>
          <a:endParaRPr lang="it-IT" sz="1200" b="1" dirty="0"/>
        </a:p>
      </dgm:t>
    </dgm:pt>
    <dgm:pt modelId="{A48F65E3-38B4-46F5-9BE1-739B0C629945}" type="parTrans" cxnId="{12CEC09A-CE87-4C56-BF70-2E87F872A11F}">
      <dgm:prSet/>
      <dgm:spPr/>
      <dgm:t>
        <a:bodyPr/>
        <a:lstStyle/>
        <a:p>
          <a:endParaRPr lang="it-IT"/>
        </a:p>
      </dgm:t>
    </dgm:pt>
    <dgm:pt modelId="{DE854FB1-4DC6-44DB-9868-68AE6BF87E7A}" type="sibTrans" cxnId="{12CEC09A-CE87-4C56-BF70-2E87F872A11F}">
      <dgm:prSet/>
      <dgm:spPr/>
      <dgm:t>
        <a:bodyPr/>
        <a:lstStyle/>
        <a:p>
          <a:endParaRPr lang="it-IT"/>
        </a:p>
      </dgm:t>
    </dgm:pt>
    <dgm:pt modelId="{F3917004-D9B7-45C4-9115-C2152ED72C11}">
      <dgm:prSet phldrT="[Testo]" custT="1"/>
      <dgm:spPr/>
      <dgm:t>
        <a:bodyPr/>
        <a:lstStyle/>
        <a:p>
          <a:r>
            <a:rPr lang="it-IT" sz="1800" b="1" dirty="0"/>
            <a:t>PROCESSI COGNITIVI</a:t>
          </a:r>
        </a:p>
      </dgm:t>
    </dgm:pt>
    <dgm:pt modelId="{A0814E56-F6D9-45CD-B3C9-D15ADC186F1F}" type="parTrans" cxnId="{910B689E-8FCE-41FF-B15F-18A9359C938C}">
      <dgm:prSet/>
      <dgm:spPr/>
      <dgm:t>
        <a:bodyPr/>
        <a:lstStyle/>
        <a:p>
          <a:endParaRPr lang="it-IT"/>
        </a:p>
      </dgm:t>
    </dgm:pt>
    <dgm:pt modelId="{001E7E33-8A9F-402C-905B-0924ADDDE9E7}" type="sibTrans" cxnId="{910B689E-8FCE-41FF-B15F-18A9359C938C}">
      <dgm:prSet/>
      <dgm:spPr/>
      <dgm:t>
        <a:bodyPr/>
        <a:lstStyle/>
        <a:p>
          <a:endParaRPr lang="it-IT"/>
        </a:p>
      </dgm:t>
    </dgm:pt>
    <dgm:pt modelId="{92D4AF7A-4114-4507-AD1B-059B4691443C}">
      <dgm:prSet phldrT="[Testo]" custT="1"/>
      <dgm:spPr/>
      <dgm:t>
        <a:bodyPr/>
        <a:lstStyle/>
        <a:p>
          <a:r>
            <a:rPr lang="it-IT" sz="1800" b="1" dirty="0"/>
            <a:t>ORGANIZZAZIONE DELLA CLASSE</a:t>
          </a:r>
        </a:p>
      </dgm:t>
    </dgm:pt>
    <dgm:pt modelId="{F2B209E8-0899-49E6-8172-BE1CF51DF110}" type="parTrans" cxnId="{A4A9B410-252C-402A-A0E0-90552C853874}">
      <dgm:prSet/>
      <dgm:spPr/>
      <dgm:t>
        <a:bodyPr/>
        <a:lstStyle/>
        <a:p>
          <a:endParaRPr lang="it-IT"/>
        </a:p>
      </dgm:t>
    </dgm:pt>
    <dgm:pt modelId="{730222E9-CA54-48B2-8980-FCBA0F64F445}" type="sibTrans" cxnId="{A4A9B410-252C-402A-A0E0-90552C853874}">
      <dgm:prSet/>
      <dgm:spPr/>
      <dgm:t>
        <a:bodyPr/>
        <a:lstStyle/>
        <a:p>
          <a:endParaRPr lang="it-IT"/>
        </a:p>
      </dgm:t>
    </dgm:pt>
    <dgm:pt modelId="{52DA5422-9A5D-4C21-BEB7-92C6B8701F6B}">
      <dgm:prSet phldrT="[Testo]" custT="1"/>
      <dgm:spPr/>
      <dgm:t>
        <a:bodyPr/>
        <a:lstStyle/>
        <a:p>
          <a:r>
            <a:rPr lang="it-IT" sz="2800" b="1" dirty="0"/>
            <a:t>VALUTAZIONE</a:t>
          </a:r>
        </a:p>
      </dgm:t>
    </dgm:pt>
    <dgm:pt modelId="{A7C74AD2-387C-4EFF-8392-D00A760DD642}" type="parTrans" cxnId="{D48471BA-1C73-4F03-B39E-1BE8FED80B76}">
      <dgm:prSet/>
      <dgm:spPr/>
      <dgm:t>
        <a:bodyPr/>
        <a:lstStyle/>
        <a:p>
          <a:endParaRPr lang="it-IT"/>
        </a:p>
      </dgm:t>
    </dgm:pt>
    <dgm:pt modelId="{84A5188D-532C-482D-9150-B662505A759D}" type="sibTrans" cxnId="{D48471BA-1C73-4F03-B39E-1BE8FED80B76}">
      <dgm:prSet/>
      <dgm:spPr/>
      <dgm:t>
        <a:bodyPr/>
        <a:lstStyle/>
        <a:p>
          <a:endParaRPr lang="it-IT"/>
        </a:p>
      </dgm:t>
    </dgm:pt>
    <dgm:pt modelId="{0CC31E2A-D976-4999-B9D3-E7B037D2FD4E}" type="pres">
      <dgm:prSet presAssocID="{C3EE97E8-9D91-44C9-96B6-6F792E79458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7EAAB18-7B3F-45F2-9250-7EEE0EAA2627}" type="pres">
      <dgm:prSet presAssocID="{2F62E7ED-8969-4C12-B89F-CD5B71ED522F}" presName="centerShape" presStyleLbl="node0" presStyleIdx="0" presStyleCnt="1"/>
      <dgm:spPr/>
      <dgm:t>
        <a:bodyPr/>
        <a:lstStyle/>
        <a:p>
          <a:endParaRPr lang="it-IT"/>
        </a:p>
      </dgm:t>
    </dgm:pt>
    <dgm:pt modelId="{A8357DF5-0665-4A13-A6CE-74C617E45F1A}" type="pres">
      <dgm:prSet presAssocID="{A48F65E3-38B4-46F5-9BE1-739B0C629945}" presName="parTrans" presStyleLbl="sibTrans2D1" presStyleIdx="0" presStyleCnt="4"/>
      <dgm:spPr/>
      <dgm:t>
        <a:bodyPr/>
        <a:lstStyle/>
        <a:p>
          <a:endParaRPr lang="it-IT"/>
        </a:p>
      </dgm:t>
    </dgm:pt>
    <dgm:pt modelId="{1A0091C6-5663-44CD-AD16-F67910DA4DCB}" type="pres">
      <dgm:prSet presAssocID="{A48F65E3-38B4-46F5-9BE1-739B0C629945}" presName="connectorText" presStyleLbl="sibTrans2D1" presStyleIdx="0" presStyleCnt="4"/>
      <dgm:spPr/>
      <dgm:t>
        <a:bodyPr/>
        <a:lstStyle/>
        <a:p>
          <a:endParaRPr lang="it-IT"/>
        </a:p>
      </dgm:t>
    </dgm:pt>
    <dgm:pt modelId="{348281B7-1BE1-4E9D-9AF4-D457BCF6ABF2}" type="pres">
      <dgm:prSet presAssocID="{E5CF50DA-6CFB-4856-90B6-6F4A8D826C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90550FB-325F-4614-A8EF-616A44E1F10B}" type="pres">
      <dgm:prSet presAssocID="{A0814E56-F6D9-45CD-B3C9-D15ADC186F1F}" presName="parTrans" presStyleLbl="sibTrans2D1" presStyleIdx="1" presStyleCnt="4"/>
      <dgm:spPr/>
      <dgm:t>
        <a:bodyPr/>
        <a:lstStyle/>
        <a:p>
          <a:endParaRPr lang="it-IT"/>
        </a:p>
      </dgm:t>
    </dgm:pt>
    <dgm:pt modelId="{C6828A02-ED85-462D-9062-E5417DED1596}" type="pres">
      <dgm:prSet presAssocID="{A0814E56-F6D9-45CD-B3C9-D15ADC186F1F}" presName="connectorText" presStyleLbl="sibTrans2D1" presStyleIdx="1" presStyleCnt="4"/>
      <dgm:spPr/>
      <dgm:t>
        <a:bodyPr/>
        <a:lstStyle/>
        <a:p>
          <a:endParaRPr lang="it-IT"/>
        </a:p>
      </dgm:t>
    </dgm:pt>
    <dgm:pt modelId="{6D91A43B-F819-4D88-9395-7D60BD3D29CD}" type="pres">
      <dgm:prSet presAssocID="{F3917004-D9B7-45C4-9115-C2152ED72C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BE110C-6B73-43BF-A1E1-ED8311EF7924}" type="pres">
      <dgm:prSet presAssocID="{F2B209E8-0899-49E6-8172-BE1CF51DF110}" presName="parTrans" presStyleLbl="sibTrans2D1" presStyleIdx="2" presStyleCnt="4"/>
      <dgm:spPr/>
      <dgm:t>
        <a:bodyPr/>
        <a:lstStyle/>
        <a:p>
          <a:endParaRPr lang="it-IT"/>
        </a:p>
      </dgm:t>
    </dgm:pt>
    <dgm:pt modelId="{3FEA7981-31B4-4C1B-859F-743F16DB4B9E}" type="pres">
      <dgm:prSet presAssocID="{F2B209E8-0899-49E6-8172-BE1CF51DF110}" presName="connectorText" presStyleLbl="sibTrans2D1" presStyleIdx="2" presStyleCnt="4"/>
      <dgm:spPr/>
      <dgm:t>
        <a:bodyPr/>
        <a:lstStyle/>
        <a:p>
          <a:endParaRPr lang="it-IT"/>
        </a:p>
      </dgm:t>
    </dgm:pt>
    <dgm:pt modelId="{582581C8-B7B7-4EF6-8120-AD70C05ABF57}" type="pres">
      <dgm:prSet presAssocID="{92D4AF7A-4114-4507-AD1B-059B4691443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EA0518-EA15-42AC-B423-10B7D837A8F5}" type="pres">
      <dgm:prSet presAssocID="{A7C74AD2-387C-4EFF-8392-D00A760DD642}" presName="parTrans" presStyleLbl="sibTrans2D1" presStyleIdx="3" presStyleCnt="4"/>
      <dgm:spPr/>
      <dgm:t>
        <a:bodyPr/>
        <a:lstStyle/>
        <a:p>
          <a:endParaRPr lang="it-IT"/>
        </a:p>
      </dgm:t>
    </dgm:pt>
    <dgm:pt modelId="{52A4AC3C-7FA1-4E47-A4F3-5E5E2EF581D5}" type="pres">
      <dgm:prSet presAssocID="{A7C74AD2-387C-4EFF-8392-D00A760DD642}" presName="connectorText" presStyleLbl="sibTrans2D1" presStyleIdx="3" presStyleCnt="4"/>
      <dgm:spPr/>
      <dgm:t>
        <a:bodyPr/>
        <a:lstStyle/>
        <a:p>
          <a:endParaRPr lang="it-IT"/>
        </a:p>
      </dgm:t>
    </dgm:pt>
    <dgm:pt modelId="{8BED486C-1076-4D0A-97D1-8A7D6E088871}" type="pres">
      <dgm:prSet presAssocID="{52DA5422-9A5D-4C21-BEB7-92C6B8701F6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DCA6FA5-26FE-45E2-819B-ECA6805E7745}" type="presOf" srcId="{C3EE97E8-9D91-44C9-96B6-6F792E794585}" destId="{0CC31E2A-D976-4999-B9D3-E7B037D2FD4E}" srcOrd="0" destOrd="0" presId="urn:microsoft.com/office/officeart/2005/8/layout/radial5"/>
    <dgm:cxn modelId="{A50209E5-167E-4A23-8C5F-893F87EFDA11}" type="presOf" srcId="{F2B209E8-0899-49E6-8172-BE1CF51DF110}" destId="{C4BE110C-6B73-43BF-A1E1-ED8311EF7924}" srcOrd="0" destOrd="0" presId="urn:microsoft.com/office/officeart/2005/8/layout/radial5"/>
    <dgm:cxn modelId="{12CEC09A-CE87-4C56-BF70-2E87F872A11F}" srcId="{2F62E7ED-8969-4C12-B89F-CD5B71ED522F}" destId="{E5CF50DA-6CFB-4856-90B6-6F4A8D826C91}" srcOrd="0" destOrd="0" parTransId="{A48F65E3-38B4-46F5-9BE1-739B0C629945}" sibTransId="{DE854FB1-4DC6-44DB-9868-68AE6BF87E7A}"/>
    <dgm:cxn modelId="{20C4332E-B893-4ACE-85A9-A4D52F07D75E}" type="presOf" srcId="{A7C74AD2-387C-4EFF-8392-D00A760DD642}" destId="{52A4AC3C-7FA1-4E47-A4F3-5E5E2EF581D5}" srcOrd="1" destOrd="0" presId="urn:microsoft.com/office/officeart/2005/8/layout/radial5"/>
    <dgm:cxn modelId="{0F31AB7F-8857-477D-BC1A-37E775BCF774}" type="presOf" srcId="{F3917004-D9B7-45C4-9115-C2152ED72C11}" destId="{6D91A43B-F819-4D88-9395-7D60BD3D29CD}" srcOrd="0" destOrd="0" presId="urn:microsoft.com/office/officeart/2005/8/layout/radial5"/>
    <dgm:cxn modelId="{A1865DEF-5C77-48C5-8588-C9F516CF915D}" type="presOf" srcId="{2F62E7ED-8969-4C12-B89F-CD5B71ED522F}" destId="{27EAAB18-7B3F-45F2-9250-7EEE0EAA2627}" srcOrd="0" destOrd="0" presId="urn:microsoft.com/office/officeart/2005/8/layout/radial5"/>
    <dgm:cxn modelId="{4F135F4C-EDCE-466A-AAF0-A5266D1CBD54}" srcId="{C3EE97E8-9D91-44C9-96B6-6F792E794585}" destId="{2F62E7ED-8969-4C12-B89F-CD5B71ED522F}" srcOrd="0" destOrd="0" parTransId="{B6A94479-27A3-4B3C-B15D-810F7C260625}" sibTransId="{21FE1220-6EDC-4496-ACC3-E8184A94C119}"/>
    <dgm:cxn modelId="{605F849F-DDFA-4F5B-AEBE-EDE4E40CF3B8}" type="presOf" srcId="{A7C74AD2-387C-4EFF-8392-D00A760DD642}" destId="{32EA0518-EA15-42AC-B423-10B7D837A8F5}" srcOrd="0" destOrd="0" presId="urn:microsoft.com/office/officeart/2005/8/layout/radial5"/>
    <dgm:cxn modelId="{5C888067-3E15-4EC2-A1A3-8516ECB6C8E7}" type="presOf" srcId="{E5CF50DA-6CFB-4856-90B6-6F4A8D826C91}" destId="{348281B7-1BE1-4E9D-9AF4-D457BCF6ABF2}" srcOrd="0" destOrd="0" presId="urn:microsoft.com/office/officeart/2005/8/layout/radial5"/>
    <dgm:cxn modelId="{A4A9B410-252C-402A-A0E0-90552C853874}" srcId="{2F62E7ED-8969-4C12-B89F-CD5B71ED522F}" destId="{92D4AF7A-4114-4507-AD1B-059B4691443C}" srcOrd="2" destOrd="0" parTransId="{F2B209E8-0899-49E6-8172-BE1CF51DF110}" sibTransId="{730222E9-CA54-48B2-8980-FCBA0F64F445}"/>
    <dgm:cxn modelId="{1169E9F7-5631-4D93-9741-80A63AEA81A0}" type="presOf" srcId="{A0814E56-F6D9-45CD-B3C9-D15ADC186F1F}" destId="{C90550FB-325F-4614-A8EF-616A44E1F10B}" srcOrd="0" destOrd="0" presId="urn:microsoft.com/office/officeart/2005/8/layout/radial5"/>
    <dgm:cxn modelId="{910B689E-8FCE-41FF-B15F-18A9359C938C}" srcId="{2F62E7ED-8969-4C12-B89F-CD5B71ED522F}" destId="{F3917004-D9B7-45C4-9115-C2152ED72C11}" srcOrd="1" destOrd="0" parTransId="{A0814E56-F6D9-45CD-B3C9-D15ADC186F1F}" sibTransId="{001E7E33-8A9F-402C-905B-0924ADDDE9E7}"/>
    <dgm:cxn modelId="{8A32D6BF-BBBC-4D5F-A1AA-C84BF3B41D87}" type="presOf" srcId="{92D4AF7A-4114-4507-AD1B-059B4691443C}" destId="{582581C8-B7B7-4EF6-8120-AD70C05ABF57}" srcOrd="0" destOrd="0" presId="urn:microsoft.com/office/officeart/2005/8/layout/radial5"/>
    <dgm:cxn modelId="{B92884C3-E205-453C-8C6B-990E84D48758}" type="presOf" srcId="{A48F65E3-38B4-46F5-9BE1-739B0C629945}" destId="{1A0091C6-5663-44CD-AD16-F67910DA4DCB}" srcOrd="1" destOrd="0" presId="urn:microsoft.com/office/officeart/2005/8/layout/radial5"/>
    <dgm:cxn modelId="{3D3560D9-94AC-44A0-BD80-0F0CC20A1115}" type="presOf" srcId="{52DA5422-9A5D-4C21-BEB7-92C6B8701F6B}" destId="{8BED486C-1076-4D0A-97D1-8A7D6E088871}" srcOrd="0" destOrd="0" presId="urn:microsoft.com/office/officeart/2005/8/layout/radial5"/>
    <dgm:cxn modelId="{D48471BA-1C73-4F03-B39E-1BE8FED80B76}" srcId="{2F62E7ED-8969-4C12-B89F-CD5B71ED522F}" destId="{52DA5422-9A5D-4C21-BEB7-92C6B8701F6B}" srcOrd="3" destOrd="0" parTransId="{A7C74AD2-387C-4EFF-8392-D00A760DD642}" sibTransId="{84A5188D-532C-482D-9150-B662505A759D}"/>
    <dgm:cxn modelId="{6930BA13-F54F-4A11-9EAA-4968B537D378}" type="presOf" srcId="{A0814E56-F6D9-45CD-B3C9-D15ADC186F1F}" destId="{C6828A02-ED85-462D-9062-E5417DED1596}" srcOrd="1" destOrd="0" presId="urn:microsoft.com/office/officeart/2005/8/layout/radial5"/>
    <dgm:cxn modelId="{DC96F98E-DEE3-45F0-865D-92B392511041}" type="presOf" srcId="{F2B209E8-0899-49E6-8172-BE1CF51DF110}" destId="{3FEA7981-31B4-4C1B-859F-743F16DB4B9E}" srcOrd="1" destOrd="0" presId="urn:microsoft.com/office/officeart/2005/8/layout/radial5"/>
    <dgm:cxn modelId="{C4C150AD-578C-4869-B683-F4A022955553}" type="presOf" srcId="{A48F65E3-38B4-46F5-9BE1-739B0C629945}" destId="{A8357DF5-0665-4A13-A6CE-74C617E45F1A}" srcOrd="0" destOrd="0" presId="urn:microsoft.com/office/officeart/2005/8/layout/radial5"/>
    <dgm:cxn modelId="{DC920605-0E51-4A58-A4FB-3900F3FFF7E0}" type="presParOf" srcId="{0CC31E2A-D976-4999-B9D3-E7B037D2FD4E}" destId="{27EAAB18-7B3F-45F2-9250-7EEE0EAA2627}" srcOrd="0" destOrd="0" presId="urn:microsoft.com/office/officeart/2005/8/layout/radial5"/>
    <dgm:cxn modelId="{F117007B-EA45-40B0-8190-5A01A14DC468}" type="presParOf" srcId="{0CC31E2A-D976-4999-B9D3-E7B037D2FD4E}" destId="{A8357DF5-0665-4A13-A6CE-74C617E45F1A}" srcOrd="1" destOrd="0" presId="urn:microsoft.com/office/officeart/2005/8/layout/radial5"/>
    <dgm:cxn modelId="{F4676B17-34DD-4FED-BA0C-F7C9554CD1DB}" type="presParOf" srcId="{A8357DF5-0665-4A13-A6CE-74C617E45F1A}" destId="{1A0091C6-5663-44CD-AD16-F67910DA4DCB}" srcOrd="0" destOrd="0" presId="urn:microsoft.com/office/officeart/2005/8/layout/radial5"/>
    <dgm:cxn modelId="{AAA4F54E-00A2-4970-940C-FC2644A2745D}" type="presParOf" srcId="{0CC31E2A-D976-4999-B9D3-E7B037D2FD4E}" destId="{348281B7-1BE1-4E9D-9AF4-D457BCF6ABF2}" srcOrd="2" destOrd="0" presId="urn:microsoft.com/office/officeart/2005/8/layout/radial5"/>
    <dgm:cxn modelId="{CCE281C9-6121-4ED6-84DD-BA39A4DFF083}" type="presParOf" srcId="{0CC31E2A-D976-4999-B9D3-E7B037D2FD4E}" destId="{C90550FB-325F-4614-A8EF-616A44E1F10B}" srcOrd="3" destOrd="0" presId="urn:microsoft.com/office/officeart/2005/8/layout/radial5"/>
    <dgm:cxn modelId="{CFB8EC84-3C15-479D-AA1B-32DBFEAEC88B}" type="presParOf" srcId="{C90550FB-325F-4614-A8EF-616A44E1F10B}" destId="{C6828A02-ED85-462D-9062-E5417DED1596}" srcOrd="0" destOrd="0" presId="urn:microsoft.com/office/officeart/2005/8/layout/radial5"/>
    <dgm:cxn modelId="{C845BFAD-D164-4EAA-A072-471C612C6E17}" type="presParOf" srcId="{0CC31E2A-D976-4999-B9D3-E7B037D2FD4E}" destId="{6D91A43B-F819-4D88-9395-7D60BD3D29CD}" srcOrd="4" destOrd="0" presId="urn:microsoft.com/office/officeart/2005/8/layout/radial5"/>
    <dgm:cxn modelId="{09D9A7DB-7B0F-4E74-826F-8C13A597D367}" type="presParOf" srcId="{0CC31E2A-D976-4999-B9D3-E7B037D2FD4E}" destId="{C4BE110C-6B73-43BF-A1E1-ED8311EF7924}" srcOrd="5" destOrd="0" presId="urn:microsoft.com/office/officeart/2005/8/layout/radial5"/>
    <dgm:cxn modelId="{49BD2731-B57C-435C-BE8C-D7AE3B79F610}" type="presParOf" srcId="{C4BE110C-6B73-43BF-A1E1-ED8311EF7924}" destId="{3FEA7981-31B4-4C1B-859F-743F16DB4B9E}" srcOrd="0" destOrd="0" presId="urn:microsoft.com/office/officeart/2005/8/layout/radial5"/>
    <dgm:cxn modelId="{57B52714-FD61-422F-9E79-4DD984056ADF}" type="presParOf" srcId="{0CC31E2A-D976-4999-B9D3-E7B037D2FD4E}" destId="{582581C8-B7B7-4EF6-8120-AD70C05ABF57}" srcOrd="6" destOrd="0" presId="urn:microsoft.com/office/officeart/2005/8/layout/radial5"/>
    <dgm:cxn modelId="{F565D4C9-381F-4DCD-A445-8FD8837E7CBF}" type="presParOf" srcId="{0CC31E2A-D976-4999-B9D3-E7B037D2FD4E}" destId="{32EA0518-EA15-42AC-B423-10B7D837A8F5}" srcOrd="7" destOrd="0" presId="urn:microsoft.com/office/officeart/2005/8/layout/radial5"/>
    <dgm:cxn modelId="{73905654-717A-4B0C-BE25-8BA5C1FC9853}" type="presParOf" srcId="{32EA0518-EA15-42AC-B423-10B7D837A8F5}" destId="{52A4AC3C-7FA1-4E47-A4F3-5E5E2EF581D5}" srcOrd="0" destOrd="0" presId="urn:microsoft.com/office/officeart/2005/8/layout/radial5"/>
    <dgm:cxn modelId="{6CFBC42F-4D32-4968-B072-C2ED1B1823F8}" type="presParOf" srcId="{0CC31E2A-D976-4999-B9D3-E7B037D2FD4E}" destId="{8BED486C-1076-4D0A-97D1-8A7D6E08887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D18AA-A1E8-4F9B-9DD5-31E1A791188C}">
      <dsp:nvSpPr>
        <dsp:cNvPr id="0" name=""/>
        <dsp:cNvSpPr/>
      </dsp:nvSpPr>
      <dsp:spPr>
        <a:xfrm>
          <a:off x="5060" y="2857290"/>
          <a:ext cx="2945890" cy="11783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Insieme di principi educativi (sistema)</a:t>
          </a:r>
        </a:p>
      </dsp:txBody>
      <dsp:txXfrm>
        <a:off x="594238" y="2857290"/>
        <a:ext cx="1767534" cy="1178356"/>
      </dsp:txXfrm>
    </dsp:sp>
    <dsp:sp modelId="{8DD8330B-DC1A-4501-A975-CE473ABAF9C8}">
      <dsp:nvSpPr>
        <dsp:cNvPr id="0" name=""/>
        <dsp:cNvSpPr/>
      </dsp:nvSpPr>
      <dsp:spPr>
        <a:xfrm>
          <a:off x="2656362" y="2857290"/>
          <a:ext cx="2945890" cy="11783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Organizzazione della classe</a:t>
          </a:r>
        </a:p>
      </dsp:txBody>
      <dsp:txXfrm>
        <a:off x="3245540" y="2857290"/>
        <a:ext cx="1767534" cy="1178356"/>
      </dsp:txXfrm>
    </dsp:sp>
    <dsp:sp modelId="{EF2BA3D2-5A07-4629-A243-26A4ED913009}">
      <dsp:nvSpPr>
        <dsp:cNvPr id="0" name=""/>
        <dsp:cNvSpPr/>
      </dsp:nvSpPr>
      <dsp:spPr>
        <a:xfrm>
          <a:off x="5307663" y="2857290"/>
          <a:ext cx="2945890" cy="11783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Lavoro su compito / problema</a:t>
          </a:r>
        </a:p>
      </dsp:txBody>
      <dsp:txXfrm>
        <a:off x="5896841" y="2857290"/>
        <a:ext cx="1767534" cy="1178356"/>
      </dsp:txXfrm>
    </dsp:sp>
    <dsp:sp modelId="{77C07635-7770-44FF-9A20-5DB14BC6719F}">
      <dsp:nvSpPr>
        <dsp:cNvPr id="0" name=""/>
        <dsp:cNvSpPr/>
      </dsp:nvSpPr>
      <dsp:spPr>
        <a:xfrm>
          <a:off x="7958965" y="2857290"/>
          <a:ext cx="2945890" cy="11783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/>
            <a:t>Crescita sia cognitiva che sociale</a:t>
          </a:r>
        </a:p>
      </dsp:txBody>
      <dsp:txXfrm>
        <a:off x="8548143" y="2857290"/>
        <a:ext cx="1767534" cy="1178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AAB18-7B3F-45F2-9250-7EEE0EAA2627}">
      <dsp:nvSpPr>
        <dsp:cNvPr id="0" name=""/>
        <dsp:cNvSpPr/>
      </dsp:nvSpPr>
      <dsp:spPr>
        <a:xfrm>
          <a:off x="4829218" y="2418931"/>
          <a:ext cx="1722735" cy="1722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RELAZIONE INTERPERSONALE</a:t>
          </a:r>
        </a:p>
      </dsp:txBody>
      <dsp:txXfrm>
        <a:off x="5081507" y="2671220"/>
        <a:ext cx="1218157" cy="1218157"/>
      </dsp:txXfrm>
    </dsp:sp>
    <dsp:sp modelId="{A8357DF5-0665-4A13-A6CE-74C617E45F1A}">
      <dsp:nvSpPr>
        <dsp:cNvPr id="0" name=""/>
        <dsp:cNvSpPr/>
      </dsp:nvSpPr>
      <dsp:spPr>
        <a:xfrm rot="16200000">
          <a:off x="5506953" y="1789983"/>
          <a:ext cx="367265" cy="585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>
        <a:off x="5562043" y="1962219"/>
        <a:ext cx="257086" cy="351438"/>
      </dsp:txXfrm>
    </dsp:sp>
    <dsp:sp modelId="{348281B7-1BE1-4E9D-9AF4-D457BCF6ABF2}">
      <dsp:nvSpPr>
        <dsp:cNvPr id="0" name=""/>
        <dsp:cNvSpPr/>
      </dsp:nvSpPr>
      <dsp:spPr>
        <a:xfrm>
          <a:off x="4829218" y="3241"/>
          <a:ext cx="1722735" cy="17227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MOTIVAZIONE</a:t>
          </a:r>
          <a:endParaRPr lang="it-IT" sz="1200" b="1" kern="1200" dirty="0"/>
        </a:p>
      </dsp:txBody>
      <dsp:txXfrm>
        <a:off x="5081507" y="255530"/>
        <a:ext cx="1218157" cy="1218157"/>
      </dsp:txXfrm>
    </dsp:sp>
    <dsp:sp modelId="{C90550FB-325F-4614-A8EF-616A44E1F10B}">
      <dsp:nvSpPr>
        <dsp:cNvPr id="0" name=""/>
        <dsp:cNvSpPr/>
      </dsp:nvSpPr>
      <dsp:spPr>
        <a:xfrm>
          <a:off x="6704403" y="2987433"/>
          <a:ext cx="367265" cy="585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>
        <a:off x="6704403" y="3104579"/>
        <a:ext cx="257086" cy="351438"/>
      </dsp:txXfrm>
    </dsp:sp>
    <dsp:sp modelId="{6D91A43B-F819-4D88-9395-7D60BD3D29CD}">
      <dsp:nvSpPr>
        <dsp:cNvPr id="0" name=""/>
        <dsp:cNvSpPr/>
      </dsp:nvSpPr>
      <dsp:spPr>
        <a:xfrm>
          <a:off x="7244907" y="2418931"/>
          <a:ext cx="1722735" cy="1722735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PROCESSI COGNITIVI</a:t>
          </a:r>
        </a:p>
      </dsp:txBody>
      <dsp:txXfrm>
        <a:off x="7497196" y="2671220"/>
        <a:ext cx="1218157" cy="1218157"/>
      </dsp:txXfrm>
    </dsp:sp>
    <dsp:sp modelId="{C4BE110C-6B73-43BF-A1E1-ED8311EF7924}">
      <dsp:nvSpPr>
        <dsp:cNvPr id="0" name=""/>
        <dsp:cNvSpPr/>
      </dsp:nvSpPr>
      <dsp:spPr>
        <a:xfrm rot="5400000">
          <a:off x="5506953" y="4184884"/>
          <a:ext cx="367265" cy="585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>
        <a:off x="5562043" y="4246941"/>
        <a:ext cx="257086" cy="351438"/>
      </dsp:txXfrm>
    </dsp:sp>
    <dsp:sp modelId="{582581C8-B7B7-4EF6-8120-AD70C05ABF57}">
      <dsp:nvSpPr>
        <dsp:cNvPr id="0" name=""/>
        <dsp:cNvSpPr/>
      </dsp:nvSpPr>
      <dsp:spPr>
        <a:xfrm>
          <a:off x="4829218" y="4834620"/>
          <a:ext cx="1722735" cy="1722735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/>
            <a:t>ORGANIZZAZIONE DELLA CLASSE</a:t>
          </a:r>
        </a:p>
      </dsp:txBody>
      <dsp:txXfrm>
        <a:off x="5081507" y="5086909"/>
        <a:ext cx="1218157" cy="1218157"/>
      </dsp:txXfrm>
    </dsp:sp>
    <dsp:sp modelId="{32EA0518-EA15-42AC-B423-10B7D837A8F5}">
      <dsp:nvSpPr>
        <dsp:cNvPr id="0" name=""/>
        <dsp:cNvSpPr/>
      </dsp:nvSpPr>
      <dsp:spPr>
        <a:xfrm rot="10800000">
          <a:off x="4309502" y="2987433"/>
          <a:ext cx="367265" cy="5857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500" kern="1200"/>
        </a:p>
      </dsp:txBody>
      <dsp:txXfrm rot="10800000">
        <a:off x="4419681" y="3104579"/>
        <a:ext cx="257086" cy="351438"/>
      </dsp:txXfrm>
    </dsp:sp>
    <dsp:sp modelId="{8BED486C-1076-4D0A-97D1-8A7D6E088871}">
      <dsp:nvSpPr>
        <dsp:cNvPr id="0" name=""/>
        <dsp:cNvSpPr/>
      </dsp:nvSpPr>
      <dsp:spPr>
        <a:xfrm>
          <a:off x="2413528" y="2418931"/>
          <a:ext cx="1722735" cy="172273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b="1" kern="1200" dirty="0"/>
            <a:t>VALUTAZIONE</a:t>
          </a:r>
        </a:p>
      </dsp:txBody>
      <dsp:txXfrm>
        <a:off x="2665817" y="2671220"/>
        <a:ext cx="1218157" cy="1218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FBB6939-2DBB-4615-BC06-05638663B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B61AD85B-8E94-4AB5-9014-DEEFA7AE9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02C281F-AD38-4DDF-8E49-0788C0D0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7485A9E-D2DC-4CDB-A93C-B3FE3299E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40A2F7A-07AF-46B7-99F3-8EE5BD70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3853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BB7FCF-9A27-4125-9DBF-A58EAB8BB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C9D46C0-4371-4524-8A60-6057A6B92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109495D-08AA-486A-8ACC-37D0038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0C92255-2EE3-49CD-9EEC-E81C388E9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F85C23B-C5FA-415F-B403-2B1507C2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051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0CD171B-A619-4128-989A-8762E5329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FC985A4-A223-4875-A180-FA806CD06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746929B-B2F1-47AC-9FE1-2A1CC6AA9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C01053C-E506-4942-B349-516ED167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6B33B24-741A-4F3B-A7E4-00B97EA0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0522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F4802E1-2455-4EAE-86C6-A74EC863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ABD1E67-1E46-44FC-B4FB-1473F5A3A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21C1CF7-93E2-4D52-8A33-CADA6528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5426F2D-AC40-4B5D-8159-821C4C18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226AB65-AE32-47FC-ADA4-C761FADC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3955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90A8F6-FF2D-4BAE-A3A0-439BB1807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B0F38CCC-CAE4-4048-81DD-002AA2AE7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F0CCB0A-4E02-482C-B00E-FD11727D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C72D31F-C4CE-4DC6-928B-0916BBFE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782B557-0F67-4288-866F-F969DEC5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2623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B0CDAD4-B24A-4AEF-B44B-FBF741A2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98A32A8-FC1D-4ECD-A021-ED5FCE9A6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F78C7D0-C228-4F16-B93A-0279932DA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8E28BB3-310B-4CB9-83B0-6A876181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A1E5811-77AB-45B2-9D98-D7C831F04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9A47048-A3FD-485C-8E08-6A18B17C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763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625280-1988-4587-9E28-4C460EE2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BC348E0-5D71-4155-BFCE-DAC46B5DC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36E4EBB-7D15-4EEB-BAD1-7C88E0B37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2292144-9C90-4BD9-B81A-2C1178F1D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489C277-1418-4729-A73D-8436141C5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6476D3B5-57B2-4CAA-BCA9-750EDD0B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ABCBF67-0A1E-469B-AFC2-17B36ED5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26A4013-E493-4E50-AA47-1636BC4B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8027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D02D7D7-9D3A-43BC-9773-36B9AAF2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61FED8A-19AD-4812-B7AA-0C812BB5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C590AED-0081-4AFE-87E7-4C20CF64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948E7726-F1B1-4132-AEA4-6AA3F30E1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7383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2EADFBED-19F1-4CC3-9465-A7003541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786EAFF7-1DC0-4EB8-8262-F31DBD59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7BF6273C-DAAE-4F4D-836F-0124CF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779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A2DD6D-38BE-4910-96F5-6D892566A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9E3D717-674C-4447-A9E5-67C8B224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171E9B4-F38C-47A5-93E5-C35D749C6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D1F00F8-B8B1-45D7-A5EC-58DD51F1F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1432E34-F775-43C3-9CF6-2AB6EFD2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4DD6CA0-011B-4E22-8CEB-7740CAD8A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1617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EEAF180-020A-4200-88B0-7C1B5116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656BB60D-7B01-42E8-A888-0B96D80EF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245DEA9-7F78-42E1-BB9D-6FA03DC0F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4FED088-E014-4B69-8E5E-53BCE503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E4F0719-4E94-444D-8078-DF711184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CFC96DE-7B74-4110-89D0-9D184E23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19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C1502806-A320-495E-85D4-70BD70BDF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9B98AD4-2894-4A81-BA74-C5A0FBA55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A66BC23-7CDA-49FB-9786-23AD4B8C8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78043-C785-4BBD-B914-D2ECDC1761F1}" type="datetimeFigureOut">
              <a:rPr lang="it-IT" smtClean="0"/>
              <a:pPr/>
              <a:t>01/02/2020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8F91141-1064-4A27-8D33-7E3DA6316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5F83E6DB-DD88-45EC-8A15-AF723511B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7F9-35FA-4C6F-BAB7-FF4563B8BF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279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CHEDA_TUTO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788C228-C80D-4AD8-B87F-25E8FF8CA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Dal peer tutoring al cooperative learning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94327622-11A8-4925-80B1-5802E0992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Maila Pentucci</a:t>
            </a:r>
          </a:p>
          <a:p>
            <a:r>
              <a:rPr lang="it-IT" dirty="0"/>
              <a:t>Università di Macerata</a:t>
            </a:r>
          </a:p>
        </p:txBody>
      </p:sp>
    </p:spTree>
    <p:extLst>
      <p:ext uri="{BB962C8B-B14F-4D97-AF65-F5344CB8AC3E}">
        <p14:creationId xmlns:p14="http://schemas.microsoft.com/office/powerpoint/2010/main" xmlns="" val="1845441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3D6D9C-0613-40A9-A1A0-848BA8F5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scegliere i tutor?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AD5902E-C574-424C-8B09-FE172E4C1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L’insegnante dovrebbe operare una selezione, anche condivisa con la classe.</a:t>
            </a:r>
          </a:p>
          <a:p>
            <a:r>
              <a:rPr lang="it-IT" dirty="0"/>
              <a:t>ESEMPIO DI </a:t>
            </a:r>
            <a:r>
              <a:rPr lang="it-IT" dirty="0">
                <a:hlinkClick r:id="rId2" action="ppaction://hlinkfile"/>
              </a:rPr>
              <a:t>SCHEDA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3784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4D899532-27A7-493C-9839-EA5BEA83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Cooperative learning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7BF88038-2877-4DC4-95DE-44700B5E1C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APPRENDIMENTO COOPERATIVO</a:t>
            </a:r>
          </a:p>
        </p:txBody>
      </p:sp>
    </p:spTree>
    <p:extLst>
      <p:ext uri="{BB962C8B-B14F-4D97-AF65-F5344CB8AC3E}">
        <p14:creationId xmlns:p14="http://schemas.microsoft.com/office/powerpoint/2010/main" xmlns="" val="400304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D8F1F79-B214-4E2F-8F19-88FC2B304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cooperative learning (apprendimento cooperativo): origini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6F3B35E-92F3-4F8C-997B-3470EB5F3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Anni Sessanta: diffusione negli USA</a:t>
            </a:r>
          </a:p>
          <a:p>
            <a:r>
              <a:rPr lang="it-IT" dirty="0"/>
              <a:t>Anni Ottanta: diffusione in Italia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Risultati: </a:t>
            </a:r>
          </a:p>
          <a:p>
            <a:pPr>
              <a:buFontTx/>
              <a:buChar char="-"/>
            </a:pPr>
            <a:r>
              <a:rPr lang="it-IT" dirty="0"/>
              <a:t>Qualità dell’apprendimento degli studenti</a:t>
            </a:r>
          </a:p>
          <a:p>
            <a:pPr>
              <a:buFontTx/>
              <a:buChar char="-"/>
            </a:pPr>
            <a:r>
              <a:rPr lang="it-IT" dirty="0"/>
              <a:t>Clima generale delle relazioni in classe</a:t>
            </a:r>
          </a:p>
          <a:p>
            <a:pPr>
              <a:buFontTx/>
              <a:buChar char="-"/>
            </a:pPr>
            <a:r>
              <a:rPr lang="it-IT" dirty="0"/>
              <a:t>Soddisfazione professionale degli insegnanti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r>
              <a:rPr lang="it-IT" dirty="0"/>
              <a:t>Ma: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ATTENZIONE ALLE INTERPRETAZIONI RIDUZIONISTE: IL LAVORO DI GRUPPO NON E’ SEMPRE COOPERATIVE LEARNING (APPRENDIMENTO COOPERATIVO)</a:t>
            </a:r>
          </a:p>
        </p:txBody>
      </p:sp>
    </p:spTree>
    <p:extLst>
      <p:ext uri="{BB962C8B-B14F-4D97-AF65-F5344CB8AC3E}">
        <p14:creationId xmlns:p14="http://schemas.microsoft.com/office/powerpoint/2010/main" xmlns="" val="311003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C1A0B4A-FA30-4B2C-AE67-5234A7E7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Complessità del CL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E7B0CDB-1392-4F26-97C6-03E5F619F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Teoria di apprendimento</a:t>
            </a:r>
          </a:p>
          <a:p>
            <a:r>
              <a:rPr lang="it-IT" dirty="0"/>
              <a:t>Metodo di insegnamento</a:t>
            </a:r>
          </a:p>
          <a:p>
            <a:r>
              <a:rPr lang="it-IT" dirty="0"/>
              <a:t>Paradigma formativo</a:t>
            </a:r>
          </a:p>
          <a:p>
            <a:r>
              <a:rPr lang="it-IT" dirty="0"/>
              <a:t>Insieme di tecniche di lavoro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xmlns="" id="{6B759BC6-EC37-4C3D-B1A6-9A01CEC95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35701710"/>
              </p:ext>
            </p:extLst>
          </p:nvPr>
        </p:nvGraphicFramePr>
        <p:xfrm>
          <a:off x="641041" y="1473693"/>
          <a:ext cx="10909917" cy="6892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2754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30560EE2-D95D-438C-8610-F9FD4672B3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0395877"/>
              </p:ext>
            </p:extLst>
          </p:nvPr>
        </p:nvGraphicFramePr>
        <p:xfrm>
          <a:off x="204187" y="148701"/>
          <a:ext cx="11381172" cy="6560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32B5242D-A3F3-42AA-83AD-1A93D16E467C}"/>
              </a:ext>
            </a:extLst>
          </p:cNvPr>
          <p:cNvSpPr/>
          <p:nvPr/>
        </p:nvSpPr>
        <p:spPr>
          <a:xfrm>
            <a:off x="577049" y="328474"/>
            <a:ext cx="2885242" cy="1287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CRESCITA SIA COGNITIVA CHE SOCIALE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xmlns="" id="{B512731A-4FD0-4397-A593-9CF20F32A700}"/>
              </a:ext>
            </a:extLst>
          </p:cNvPr>
          <p:cNvSpPr/>
          <p:nvPr/>
        </p:nvSpPr>
        <p:spPr>
          <a:xfrm>
            <a:off x="8843641" y="392097"/>
            <a:ext cx="2885242" cy="1287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CONOSCENZA DISTRIBUITA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4467BFB1-130C-43D7-862F-2E03CEE24034}"/>
              </a:ext>
            </a:extLst>
          </p:cNvPr>
          <p:cNvSpPr/>
          <p:nvPr/>
        </p:nvSpPr>
        <p:spPr>
          <a:xfrm>
            <a:off x="8843641" y="5257060"/>
            <a:ext cx="2885242" cy="1287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COMPENSAZIONE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25E72075-F46F-4A57-B554-D72F3BF3EDB1}"/>
              </a:ext>
            </a:extLst>
          </p:cNvPr>
          <p:cNvSpPr/>
          <p:nvPr/>
        </p:nvSpPr>
        <p:spPr>
          <a:xfrm>
            <a:off x="634016" y="5257060"/>
            <a:ext cx="2885242" cy="12872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SITUAZIONE DI FAMILIARITA’</a:t>
            </a:r>
          </a:p>
        </p:txBody>
      </p:sp>
    </p:spTree>
    <p:extLst>
      <p:ext uri="{BB962C8B-B14F-4D97-AF65-F5344CB8AC3E}">
        <p14:creationId xmlns:p14="http://schemas.microsoft.com/office/powerpoint/2010/main" xmlns="" val="3606437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880313-DE8D-4B93-9D07-6B97A493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(</a:t>
            </a:r>
            <a:r>
              <a:rPr lang="it-IT" dirty="0" err="1"/>
              <a:t>Comoglio</a:t>
            </a:r>
            <a:r>
              <a:rPr lang="it-IT" dirty="0"/>
              <a:t> &amp; Cardoso, 1996)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2380B54-E9C9-4DEB-8E8D-AC6D6D6C6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ighlight>
                  <a:srgbClr val="FFFF00"/>
                </a:highlight>
              </a:rPr>
              <a:t>INSIEME DI TECNICHE </a:t>
            </a:r>
            <a:r>
              <a:rPr lang="it-IT" dirty="0"/>
              <a:t>DI CONDUZIONE DELLA CLASSE NELLE QUALI GLI STUDENTI LAVORANO IN PICCOLI GRUPPI PER ATTIVITA’ DI APPRENDIMENTO E RICEVONO VALUTAZIONI IN BASE AI RISULTATI CONSEGUITI.</a:t>
            </a:r>
          </a:p>
        </p:txBody>
      </p:sp>
    </p:spTree>
    <p:extLst>
      <p:ext uri="{BB962C8B-B14F-4D97-AF65-F5344CB8AC3E}">
        <p14:creationId xmlns:p14="http://schemas.microsoft.com/office/powerpoint/2010/main" xmlns="" val="487250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B4923251-1FC8-4140-B6F4-351B3FBF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caratteristiche essenziali per strutturarlo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4E9ECB7-21B1-4BD1-945F-E3FB837C66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Senza le quali non stiamo lavorando nella dimensione del cooperative learning (apprendimento cooperativo)</a:t>
            </a:r>
          </a:p>
        </p:txBody>
      </p:sp>
    </p:spTree>
    <p:extLst>
      <p:ext uri="{BB962C8B-B14F-4D97-AF65-F5344CB8AC3E}">
        <p14:creationId xmlns:p14="http://schemas.microsoft.com/office/powerpoint/2010/main" xmlns="" val="762186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6571636-1184-4A99-9534-01B63096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Dal senso comune alla pratica didattica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02505AE-8547-4BFE-8515-3A427525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Differenza tra cooperare e collaborare</a:t>
            </a:r>
          </a:p>
          <a:p>
            <a:r>
              <a:rPr lang="it-IT" dirty="0"/>
              <a:t>Criteri per riconoscere il Cooperative Learning secondo Johnson &amp; Johnson (1996):</a:t>
            </a:r>
          </a:p>
          <a:p>
            <a:pPr lvl="1"/>
            <a:r>
              <a:rPr lang="it-IT" dirty="0"/>
              <a:t>Interdipendenza positiva</a:t>
            </a:r>
          </a:p>
          <a:p>
            <a:pPr lvl="1"/>
            <a:r>
              <a:rPr lang="it-IT" dirty="0"/>
              <a:t>Responsabilità individuale</a:t>
            </a:r>
          </a:p>
          <a:p>
            <a:pPr lvl="1"/>
            <a:r>
              <a:rPr lang="it-IT" dirty="0"/>
              <a:t>Interazione faccia a faccia</a:t>
            </a:r>
          </a:p>
          <a:p>
            <a:pPr lvl="1"/>
            <a:r>
              <a:rPr lang="it-IT" dirty="0"/>
              <a:t>Competenze sociali</a:t>
            </a:r>
          </a:p>
          <a:p>
            <a:pPr lvl="1"/>
            <a:r>
              <a:rPr lang="it-IT" dirty="0"/>
              <a:t>Valutazione di gruppo</a:t>
            </a:r>
          </a:p>
        </p:txBody>
      </p:sp>
    </p:spTree>
    <p:extLst>
      <p:ext uri="{BB962C8B-B14F-4D97-AF65-F5344CB8AC3E}">
        <p14:creationId xmlns:p14="http://schemas.microsoft.com/office/powerpoint/2010/main" xmlns="" val="2585340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6AB359-6F08-419B-9955-72BA82CA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Interdipendenza positiva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DCF651E-ADC4-4FFE-A929-6470CB8D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La possibilità di ciascuno di conseguire il proprio obiettivo dipende dalla possibilità degli altri di realizzare i loro.</a:t>
            </a:r>
          </a:p>
          <a:p>
            <a:pPr marL="0" indent="0">
              <a:buNone/>
            </a:pPr>
            <a:r>
              <a:rPr lang="it-IT" dirty="0"/>
              <a:t>Interdipendenza di: obiettivi, competenze, ruoli, materiali, valutazione, identità, ambientale, di creatività/fantasia, di compito.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ESEMPIO:</a:t>
            </a:r>
          </a:p>
          <a:p>
            <a:pPr marL="0" indent="0">
              <a:buNone/>
            </a:pPr>
            <a:r>
              <a:rPr lang="it-IT" dirty="0"/>
              <a:t>Gli studenti devono scrivere un libro illustrato: le competenze linguistiche sono interdipendenti alle competenze grafico-pittoriche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Si concretizza in: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Strutturazione della consegna in modo che l’interdipendenza sia necessaria.</a:t>
            </a:r>
          </a:p>
        </p:txBody>
      </p:sp>
    </p:spTree>
    <p:extLst>
      <p:ext uri="{BB962C8B-B14F-4D97-AF65-F5344CB8AC3E}">
        <p14:creationId xmlns:p14="http://schemas.microsoft.com/office/powerpoint/2010/main" xmlns="" val="794621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29AFD10-664E-4E82-B4D2-64213D04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Responsabilità individuale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1E466C7-5079-435A-A87D-B6E6B74E8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Vs comportamenti di disimpegno o di delega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Si concretizza in: </a:t>
            </a:r>
          </a:p>
          <a:p>
            <a:r>
              <a:rPr lang="it-IT" dirty="0">
                <a:highlight>
                  <a:srgbClr val="FFFF00"/>
                </a:highlight>
              </a:rPr>
              <a:t>Divisione dei ruoli</a:t>
            </a:r>
          </a:p>
          <a:p>
            <a:r>
              <a:rPr lang="it-IT" dirty="0">
                <a:highlight>
                  <a:srgbClr val="FFFF00"/>
                </a:highlight>
              </a:rPr>
              <a:t>Possibilità di supportare ma non di sostituire i compagni in difficoltà</a:t>
            </a:r>
          </a:p>
          <a:p>
            <a:r>
              <a:rPr lang="it-IT" dirty="0">
                <a:highlight>
                  <a:srgbClr val="FFFF00"/>
                </a:highlight>
              </a:rPr>
              <a:t>Valutazione di gruppo/valutazione individuale</a:t>
            </a:r>
          </a:p>
        </p:txBody>
      </p:sp>
    </p:spTree>
    <p:extLst>
      <p:ext uri="{BB962C8B-B14F-4D97-AF65-F5344CB8AC3E}">
        <p14:creationId xmlns:p14="http://schemas.microsoft.com/office/powerpoint/2010/main" xmlns="" val="10754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23118050-A196-4F3E-A40B-9BDD0DE8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Una premessa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A38CBCCB-2D55-4BDD-A091-531D37A33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Bruner parlava di «pedagogia popolare»:</a:t>
            </a:r>
          </a:p>
          <a:p>
            <a:pPr marL="0" indent="0">
              <a:buNone/>
            </a:pPr>
            <a:r>
              <a:rPr lang="it-IT" dirty="0"/>
              <a:t>intesa come insieme di “teorie ingenue” sul funzionamento della mente del bambino, sul suo sviluppo, sull’apprendimento, ecc. Non sarebbero, perciò, tanto le teorie pedagogiche a guidare l’insegnante nella sua pratica quotidiana, quanto un insieme di assunti impliciti ed intuitivi, in parte di senso comune e in parte assimilati dal docente durante la sua formazione iniziale e l’interazione con gli altri docenti.</a:t>
            </a:r>
          </a:p>
          <a:p>
            <a:pPr marL="0" indent="0">
              <a:buNone/>
            </a:pPr>
            <a:r>
              <a:rPr lang="it-IT" dirty="0"/>
              <a:t>[pedagogia del senso comune]</a:t>
            </a:r>
          </a:p>
          <a:p>
            <a:pPr marL="0" indent="0">
              <a:buNone/>
            </a:pPr>
            <a:r>
              <a:rPr lang="it-IT" dirty="0"/>
              <a:t>La teoria dovrebbe servire a problematizzare tali convinzioni e a trasformarle in modelli educativi dotati di senso. Si tratta di un elemento essenziale della professionalità docente.</a:t>
            </a:r>
          </a:p>
        </p:txBody>
      </p:sp>
    </p:spTree>
    <p:extLst>
      <p:ext uri="{BB962C8B-B14F-4D97-AF65-F5344CB8AC3E}">
        <p14:creationId xmlns:p14="http://schemas.microsoft.com/office/powerpoint/2010/main" xmlns="" val="263506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4E9D60-3EE1-410F-9530-84122A2F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Interazione diretta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9120B06-F824-4002-841B-D3C617B22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Serve per costruire il buon clima, sia di gruppo che di classe, per questo può essere solo face to face.</a:t>
            </a:r>
          </a:p>
          <a:p>
            <a:r>
              <a:rPr lang="it-IT" dirty="0"/>
              <a:t>Richiede tempi lunghi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SI CONCRETIZZA IN: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Dare la possibilità di aiutarsi reciprocamente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Regolare le modalità di critica e giudizio</a:t>
            </a:r>
          </a:p>
          <a:p>
            <a:pPr marL="0" indent="0">
              <a:buNone/>
            </a:pPr>
            <a:r>
              <a:rPr lang="it-IT" dirty="0">
                <a:highlight>
                  <a:srgbClr val="FFFF00"/>
                </a:highlight>
              </a:rPr>
              <a:t>Dare feedback</a:t>
            </a:r>
          </a:p>
        </p:txBody>
      </p:sp>
    </p:spTree>
    <p:extLst>
      <p:ext uri="{BB962C8B-B14F-4D97-AF65-F5344CB8AC3E}">
        <p14:creationId xmlns:p14="http://schemas.microsoft.com/office/powerpoint/2010/main" xmlns="" val="2797079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CA47D83-4DD7-4AF9-9917-A90BB4F1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Competenze sociali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3D8AF46-5BD1-49C6-BC01-CEC833120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Sistema integrato di funzioni cognitive, comportamenti verbali e non verbali che un individuo mette in atto nell’interazione con l’altro.</a:t>
            </a:r>
          </a:p>
          <a:p>
            <a:pPr marL="0" indent="0">
              <a:buNone/>
            </a:pPr>
            <a:r>
              <a:rPr lang="it-IT" dirty="0"/>
              <a:t>Nel CL si dividono in:</a:t>
            </a:r>
          </a:p>
          <a:p>
            <a:pPr marL="0" indent="0">
              <a:buNone/>
            </a:pPr>
            <a:r>
              <a:rPr lang="it-IT" u="sng" dirty="0"/>
              <a:t>Competenze relazionali di base:</a:t>
            </a:r>
          </a:p>
          <a:p>
            <a:pPr>
              <a:buFontTx/>
              <a:buChar char="-"/>
            </a:pPr>
            <a:r>
              <a:rPr lang="it-IT" sz="2400" dirty="0"/>
              <a:t>Conoscersi e fidarsi degli altri</a:t>
            </a:r>
          </a:p>
          <a:p>
            <a:pPr>
              <a:buFontTx/>
              <a:buChar char="-"/>
            </a:pPr>
            <a:r>
              <a:rPr lang="it-IT" sz="2400" dirty="0"/>
              <a:t>Comunicare con chiarezza e precisione</a:t>
            </a:r>
          </a:p>
          <a:p>
            <a:pPr>
              <a:buFontTx/>
              <a:buChar char="-"/>
            </a:pPr>
            <a:r>
              <a:rPr lang="it-IT" sz="2400" dirty="0"/>
              <a:t>Accettarsi e sostenersi</a:t>
            </a:r>
          </a:p>
          <a:p>
            <a:pPr>
              <a:buFontTx/>
              <a:buChar char="-"/>
            </a:pPr>
            <a:r>
              <a:rPr lang="it-IT" sz="2400" dirty="0"/>
              <a:t>Risolvere i conflitti</a:t>
            </a:r>
          </a:p>
          <a:p>
            <a:pPr marL="0" indent="0">
              <a:buNone/>
            </a:pPr>
            <a:r>
              <a:rPr lang="it-IT" u="sng" dirty="0"/>
              <a:t>Competenze di cooperazione in gruppo:</a:t>
            </a:r>
          </a:p>
          <a:p>
            <a:pPr>
              <a:buFontTx/>
              <a:buChar char="-"/>
            </a:pPr>
            <a:r>
              <a:rPr lang="it-IT" dirty="0"/>
              <a:t>Competenze per formare e avviare il gruppo</a:t>
            </a:r>
          </a:p>
          <a:p>
            <a:pPr>
              <a:buFontTx/>
              <a:buChar char="-"/>
            </a:pPr>
            <a:r>
              <a:rPr lang="it-IT" dirty="0"/>
              <a:t>Competenze di funzionamento</a:t>
            </a:r>
          </a:p>
          <a:p>
            <a:pPr>
              <a:buFontTx/>
              <a:buChar char="-"/>
            </a:pPr>
            <a:r>
              <a:rPr lang="it-IT" dirty="0"/>
              <a:t>Competenze di apprendimento</a:t>
            </a:r>
          </a:p>
          <a:p>
            <a:pPr>
              <a:buFontTx/>
              <a:buChar char="-"/>
            </a:pPr>
            <a:r>
              <a:rPr lang="it-IT" dirty="0"/>
              <a:t>Riflessione metacognitiva</a:t>
            </a:r>
          </a:p>
        </p:txBody>
      </p:sp>
    </p:spTree>
    <p:extLst>
      <p:ext uri="{BB962C8B-B14F-4D97-AF65-F5344CB8AC3E}">
        <p14:creationId xmlns:p14="http://schemas.microsoft.com/office/powerpoint/2010/main" xmlns="" val="4246073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109D457C-2542-4EDE-88A6-A4083E14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pratica: cosa e come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E81B55DA-AB8B-44A6-A1B3-CF73BB1BDE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34429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E81AE10-41B1-4D46-A35A-6018E92BB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La composizione dei gruppi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0B53371-DAF9-4CA3-878E-3BD1E471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accent1"/>
                </a:solidFill>
              </a:rPr>
              <a:t>IL GRUPPO E’ SEMPRE SCELTO DALL’INSEGNANTE</a:t>
            </a:r>
          </a:p>
          <a:p>
            <a:pPr marL="0" indent="0">
              <a:buNone/>
            </a:pPr>
            <a:r>
              <a:rPr lang="it-IT" dirty="0"/>
              <a:t>La grandezza del gruppo dipende da:</a:t>
            </a:r>
          </a:p>
          <a:p>
            <a:r>
              <a:rPr lang="it-IT" dirty="0"/>
              <a:t> più grande è il gruppo e più alte devono essere le competenze sociali</a:t>
            </a:r>
          </a:p>
          <a:p>
            <a:r>
              <a:rPr lang="it-IT" dirty="0"/>
              <a:t>La durata del gruppo: fino alla conclusione del compito, un mese, un quadrimestre?</a:t>
            </a:r>
          </a:p>
          <a:p>
            <a:r>
              <a:rPr lang="it-IT" dirty="0"/>
              <a:t>Il tipo di attività</a:t>
            </a:r>
          </a:p>
          <a:p>
            <a:r>
              <a:rPr lang="it-IT" dirty="0"/>
              <a:t>La possibilità di tutti di esprimersi</a:t>
            </a:r>
          </a:p>
          <a:p>
            <a:r>
              <a:rPr lang="it-IT" dirty="0"/>
              <a:t>Il materiale da elaborare</a:t>
            </a:r>
          </a:p>
        </p:txBody>
      </p:sp>
    </p:spTree>
    <p:extLst>
      <p:ext uri="{BB962C8B-B14F-4D97-AF65-F5344CB8AC3E}">
        <p14:creationId xmlns:p14="http://schemas.microsoft.com/office/powerpoint/2010/main" xmlns="" val="4270773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A85E03D-EE3B-4147-830B-62F8368C4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La composizione dei gruppi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82AC976-1AE4-4E25-B001-280B9FEF2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formazione del gruppo dipende da:</a:t>
            </a:r>
          </a:p>
          <a:p>
            <a:r>
              <a:rPr lang="it-IT" dirty="0"/>
              <a:t>Abilità in cui gli studenti eccellono e/o sono scarsi</a:t>
            </a:r>
          </a:p>
          <a:p>
            <a:r>
              <a:rPr lang="it-IT" dirty="0"/>
              <a:t>Meglio eterogeneo che omogeneo (meglio diretto che spontaneo)</a:t>
            </a:r>
          </a:p>
          <a:p>
            <a:r>
              <a:rPr lang="it-IT" dirty="0"/>
              <a:t>Abilità e competenze richieste dal compito</a:t>
            </a:r>
          </a:p>
          <a:p>
            <a:r>
              <a:rPr lang="it-IT" dirty="0"/>
              <a:t>Diversità di sesso, cultura, provenienza sociale, livello di apprendimento, lingua…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69539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3B83CF9-F019-4955-9520-98B0247A0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B5F68CA-1BAA-4FA5-BB95-2AC10D509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valutazione di gruppo deve sempre essere presente. Può essere accompagnata anche da una valutazione dei singoli</a:t>
            </a:r>
          </a:p>
          <a:p>
            <a:r>
              <a:rPr lang="it-IT" dirty="0"/>
              <a:t>Condivisione della valutazione: co-valutazione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SI CONCRETIZZA IN:</a:t>
            </a:r>
          </a:p>
          <a:p>
            <a:pPr marL="0" indent="0">
              <a:buNone/>
            </a:pPr>
            <a:r>
              <a:rPr lang="it-IT" dirty="0"/>
              <a:t>Esplicitazione dei criteri</a:t>
            </a:r>
          </a:p>
          <a:p>
            <a:pPr marL="0" indent="0">
              <a:buNone/>
            </a:pPr>
            <a:r>
              <a:rPr lang="it-IT" dirty="0"/>
              <a:t>Costruzione di strumenti per valutare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Due processi: monitoring &amp; processing</a:t>
            </a:r>
          </a:p>
        </p:txBody>
      </p:sp>
    </p:spTree>
    <p:extLst>
      <p:ext uri="{BB962C8B-B14F-4D97-AF65-F5344CB8AC3E}">
        <p14:creationId xmlns:p14="http://schemas.microsoft.com/office/powerpoint/2010/main" xmlns="" val="4019883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D5F057C0-AF74-4579-BA87-047051A77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valutazione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7C109266-CD72-40D8-ABDB-FE0F41A7A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STRUMENTI: IL DIARIO DI BORDO INDIVIDUALE</a:t>
            </a:r>
          </a:p>
          <a:p>
            <a:pPr marL="0" indent="0">
              <a:buNone/>
            </a:pPr>
            <a:r>
              <a:rPr lang="it-IT" dirty="0"/>
              <a:t>È costituito da una traccia di pochi punti sui quali lo studente è invitato a riflettere. Ad esempio il diario per un lavoro di gruppo:</a:t>
            </a:r>
          </a:p>
          <a:p>
            <a:pPr marL="0" indent="0">
              <a:buNone/>
            </a:pPr>
            <a:r>
              <a:rPr lang="it-IT" dirty="0"/>
              <a:t>• Che cosa ho fatto io nel lavoro di gruppo?</a:t>
            </a:r>
          </a:p>
          <a:p>
            <a:pPr marL="0" indent="0">
              <a:buNone/>
            </a:pPr>
            <a:r>
              <a:rPr lang="it-IT" dirty="0"/>
              <a:t>• Capacità ( modalità di lavoro, di relazione, di comunicazione…) che ho messo a disposizione del gruppo</a:t>
            </a:r>
          </a:p>
          <a:p>
            <a:pPr marL="0" indent="0">
              <a:buNone/>
            </a:pPr>
            <a:r>
              <a:rPr lang="it-IT" dirty="0"/>
              <a:t>• Capacità (modalità di lavoro, di relazione, di comunicazione…) che ho osservato nei miei compagni di gruppo</a:t>
            </a:r>
          </a:p>
          <a:p>
            <a:pPr marL="0" indent="0">
              <a:buNone/>
            </a:pPr>
            <a:r>
              <a:rPr lang="it-IT" dirty="0"/>
              <a:t>• Cosa ho imparato durante questa attività?</a:t>
            </a:r>
          </a:p>
          <a:p>
            <a:pPr marL="0" indent="0">
              <a:buNone/>
            </a:pPr>
            <a:r>
              <a:rPr lang="it-IT" dirty="0"/>
              <a:t>• Difficoltà che ho incontrato e (eventuali) soluzioni trovate</a:t>
            </a:r>
          </a:p>
          <a:p>
            <a:pPr marL="0" indent="0">
              <a:buNone/>
            </a:pPr>
            <a:r>
              <a:rPr lang="it-IT" dirty="0"/>
              <a:t>• Questioni rimaste irrisolte…</a:t>
            </a:r>
          </a:p>
        </p:txBody>
      </p:sp>
    </p:spTree>
    <p:extLst>
      <p:ext uri="{BB962C8B-B14F-4D97-AF65-F5344CB8AC3E}">
        <p14:creationId xmlns:p14="http://schemas.microsoft.com/office/powerpoint/2010/main" xmlns="" val="2468265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1240CEA-5767-4F16-8253-FDFD6A4F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365C03F-8100-4367-866F-30213F8AA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STRUMENTI: IL DIARIO DI BORDO DI GRUPPO</a:t>
            </a:r>
          </a:p>
          <a:p>
            <a:pPr marL="0" indent="0">
              <a:buNone/>
            </a:pPr>
            <a:r>
              <a:rPr lang="it-IT" dirty="0"/>
              <a:t>Stimola un’azione riflessiva sul lavoro di gruppo, e quindi un confronto e una meta-riflessione su come si sta lavorando, sul piano dell’efficienza, dell’efficacia e della qualità dei processi.</a:t>
            </a:r>
          </a:p>
          <a:p>
            <a:pPr marL="0" indent="0">
              <a:buNone/>
            </a:pPr>
            <a:r>
              <a:rPr lang="it-IT" dirty="0"/>
              <a:t>• Che cosa abbiamo costruito insieme?</a:t>
            </a:r>
          </a:p>
          <a:p>
            <a:pPr marL="0" indent="0">
              <a:buNone/>
            </a:pPr>
            <a:r>
              <a:rPr lang="it-IT" dirty="0"/>
              <a:t>• Che cosa ha funzionato nel lavoro di gruppo (nelle modalità di lavoro, relazione, di comunicazione…)?</a:t>
            </a:r>
          </a:p>
          <a:p>
            <a:pPr marL="0" indent="0">
              <a:buNone/>
            </a:pPr>
            <a:r>
              <a:rPr lang="it-IT" dirty="0"/>
              <a:t>• Che cosa non ha funzionato nel lavoro di gruppo (nelle  modalità di lavoro, relazione, di comunicazione…)?</a:t>
            </a:r>
          </a:p>
          <a:p>
            <a:pPr marL="0" indent="0">
              <a:buNone/>
            </a:pPr>
            <a:r>
              <a:rPr lang="it-IT" dirty="0"/>
              <a:t>• Che cosa possiamo migliorare ?</a:t>
            </a:r>
          </a:p>
          <a:p>
            <a:pPr marL="0" indent="0">
              <a:buNone/>
            </a:pPr>
            <a:r>
              <a:rPr lang="it-IT" dirty="0"/>
              <a:t>• Eventuali riflessioni o questioni da porre al docente e/o ai compagni</a:t>
            </a:r>
          </a:p>
        </p:txBody>
      </p:sp>
    </p:spTree>
    <p:extLst>
      <p:ext uri="{BB962C8B-B14F-4D97-AF65-F5344CB8AC3E}">
        <p14:creationId xmlns:p14="http://schemas.microsoft.com/office/powerpoint/2010/main" xmlns="" val="1421781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84AA3EA4-5D2E-401B-9AF2-7364D49A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valutazione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6C2DE643-A702-479D-8BC1-E30DB2C3A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STRUMENTI: LA RUBRICA DI AUTOVALUTAZIONE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4D16144-0266-4AC2-B6DE-B374B7559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1" y="2276873"/>
            <a:ext cx="77438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4657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1242997-D342-4EA7-B362-DFFFD229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La 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457375A-9FE1-4604-9ECF-42EC23D7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STRUMENTI DI VALUTAZIONE: LE CHECK LIST</a:t>
            </a:r>
          </a:p>
          <a:p>
            <a:r>
              <a:rPr lang="it-IT" dirty="0"/>
              <a:t>Servono per il monitoraggio</a:t>
            </a:r>
          </a:p>
          <a:p>
            <a:r>
              <a:rPr lang="it-IT" dirty="0"/>
              <a:t>In genere non hanno scale di valore </a:t>
            </a:r>
          </a:p>
          <a:p>
            <a:r>
              <a:rPr lang="it-IT" dirty="0"/>
              <a:t>Rilevano la presenza o meno di un certo dato osservabile</a:t>
            </a:r>
          </a:p>
        </p:txBody>
      </p:sp>
    </p:spTree>
    <p:extLst>
      <p:ext uri="{BB962C8B-B14F-4D97-AF65-F5344CB8AC3E}">
        <p14:creationId xmlns:p14="http://schemas.microsoft.com/office/powerpoint/2010/main" xmlns="" val="411617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1A545A86-7145-4AEC-9052-263EE61B2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Peer tutoring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E748519-7DFF-42CC-A9FF-8AB15B2D4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Come attivare dispositivi di tutoraggio tra pari</a:t>
            </a:r>
          </a:p>
        </p:txBody>
      </p:sp>
    </p:spTree>
    <p:extLst>
      <p:ext uri="{BB962C8B-B14F-4D97-AF65-F5344CB8AC3E}">
        <p14:creationId xmlns:p14="http://schemas.microsoft.com/office/powerpoint/2010/main" xmlns="" val="1142787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4FFE1EF-5B49-4E0D-AE09-715362FC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Gli spazi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14EC4FC-6D91-4CF9-90C8-80DEAE134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strutturazione dell’aula:</a:t>
            </a:r>
          </a:p>
          <a:p>
            <a:r>
              <a:rPr lang="it-IT" dirty="0"/>
              <a:t>La classe dovrebbe essere ampia abbastanza per formare agevolmente i raggruppamenti</a:t>
            </a:r>
          </a:p>
          <a:p>
            <a:r>
              <a:rPr lang="it-IT" dirty="0"/>
              <a:t>Se possibile, l’aula dovrebbe avere spazi per lavorare in gruppo, individualmente, ecc.</a:t>
            </a:r>
          </a:p>
          <a:p>
            <a:r>
              <a:rPr lang="it-IT" dirty="0"/>
              <a:t>L’insegnante deve poter circolare tra i gruppi per compiere la sua essenziale funzione di </a:t>
            </a:r>
            <a:r>
              <a:rPr lang="it-IT" dirty="0" err="1"/>
              <a:t>scaffolding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96173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5E77BF9-9FC6-4E29-9A42-7DCC5B79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I materiali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5307BD4-E64F-45CC-AA0F-7CD9CA9C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il gruppo ha una sola copia dei materiali da analizzare o su cui lavorare si sviluppa l’interdipendenza positiva</a:t>
            </a:r>
          </a:p>
          <a:p>
            <a:r>
              <a:rPr lang="it-IT" dirty="0"/>
              <a:t>Se il gruppo ha a disposizione materiali uguali per ogni membro si rischia il lavoro in solitaria, ma si facilita l’alternanza</a:t>
            </a:r>
          </a:p>
          <a:p>
            <a:r>
              <a:rPr lang="it-IT" dirty="0"/>
              <a:t>I materiali potranno essere diversi per i vari membri del gruppo per accentuare la divisione dei ruoli</a:t>
            </a:r>
          </a:p>
        </p:txBody>
      </p:sp>
    </p:spTree>
    <p:extLst>
      <p:ext uri="{BB962C8B-B14F-4D97-AF65-F5344CB8AC3E}">
        <p14:creationId xmlns:p14="http://schemas.microsoft.com/office/powerpoint/2010/main" xmlns="" val="2027433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18939F5-3E7A-4FEC-919F-659FE6E8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I comportamenti sociali (i ruoli)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A95C33-A523-4770-A563-3112B8CA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Modalità di insegnamento dei comportamenti sociali:</a:t>
            </a:r>
          </a:p>
          <a:p>
            <a:r>
              <a:rPr lang="it-IT" dirty="0"/>
              <a:t>Non sono impliciti ma precedenti e contestuali</a:t>
            </a:r>
          </a:p>
          <a:p>
            <a:r>
              <a:rPr lang="it-IT" dirty="0"/>
              <a:t>Va determinata la modalità o tecnica (</a:t>
            </a:r>
            <a:r>
              <a:rPr lang="it-IT" dirty="0" err="1"/>
              <a:t>modeling</a:t>
            </a:r>
            <a:r>
              <a:rPr lang="it-IT" dirty="0"/>
              <a:t>?)</a:t>
            </a:r>
          </a:p>
          <a:p>
            <a:r>
              <a:rPr lang="it-IT" dirty="0"/>
              <a:t>Si devono </a:t>
            </a:r>
            <a:r>
              <a:rPr lang="it-IT" dirty="0" err="1"/>
              <a:t>interscambiare</a:t>
            </a:r>
            <a:r>
              <a:rPr lang="it-IT" dirty="0"/>
              <a:t> i ruoli</a:t>
            </a:r>
          </a:p>
          <a:p>
            <a:r>
              <a:rPr lang="it-IT" dirty="0"/>
              <a:t>Si devono inserire ruoli di incoraggiamento e di mantenimento di un buon clima</a:t>
            </a:r>
          </a:p>
        </p:txBody>
      </p:sp>
    </p:spTree>
    <p:extLst>
      <p:ext uri="{BB962C8B-B14F-4D97-AF65-F5344CB8AC3E}">
        <p14:creationId xmlns:p14="http://schemas.microsoft.com/office/powerpoint/2010/main" xmlns="" val="38788881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0F275D-0423-4E9F-B8CC-654EEBF7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6. Il compito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12F2231-353B-4144-AFD9-2C208C676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compito è centrale: è il fine per cui si decide di far lavorare i bambini in gruppo.</a:t>
            </a:r>
          </a:p>
          <a:p>
            <a:r>
              <a:rPr lang="it-IT" dirty="0"/>
              <a:t>Il cooperative learning dovrebbe essere funzionale allo svolgimento di compiti non semplicemente performativi, ma problematici, sfidanti, situati rispetto all’esperienza degli studenti.</a:t>
            </a:r>
          </a:p>
          <a:p>
            <a:endParaRPr lang="it-IT" dirty="0"/>
          </a:p>
          <a:p>
            <a:r>
              <a:rPr lang="it-IT" dirty="0"/>
              <a:t>Parliamo dei cosiddetti compiti autentici</a:t>
            </a:r>
          </a:p>
        </p:txBody>
      </p:sp>
    </p:spTree>
    <p:extLst>
      <p:ext uri="{BB962C8B-B14F-4D97-AF65-F5344CB8AC3E}">
        <p14:creationId xmlns:p14="http://schemas.microsoft.com/office/powerpoint/2010/main" xmlns="" val="398850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compito autentico…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comporta </a:t>
            </a:r>
            <a:r>
              <a:rPr lang="it-IT" b="1" dirty="0"/>
              <a:t>interpretazioni plurime </a:t>
            </a:r>
            <a:r>
              <a:rPr lang="it-IT" dirty="0"/>
              <a:t>e da qui “soluzioni plurime”;</a:t>
            </a:r>
          </a:p>
          <a:p>
            <a:r>
              <a:rPr lang="it-IT" dirty="0"/>
              <a:t>richiede una </a:t>
            </a:r>
            <a:r>
              <a:rPr lang="it-IT" b="1" dirty="0"/>
              <a:t>progettazione</a:t>
            </a:r>
            <a:r>
              <a:rPr lang="it-IT" dirty="0"/>
              <a:t>;</a:t>
            </a:r>
          </a:p>
          <a:p>
            <a:r>
              <a:rPr lang="it-IT" dirty="0"/>
              <a:t>implica il </a:t>
            </a:r>
            <a:r>
              <a:rPr lang="it-IT" b="1" dirty="0"/>
              <a:t>coinvolgimento di vari aspetti</a:t>
            </a:r>
          </a:p>
          <a:p>
            <a:pPr marL="0" indent="0">
              <a:buNone/>
            </a:pPr>
            <a:r>
              <a:rPr lang="it-IT" dirty="0"/>
              <a:t>(cognitivo, relazionale, organizzativo, </a:t>
            </a:r>
            <a:r>
              <a:rPr lang="it-IT" dirty="0" err="1"/>
              <a:t>autovalutativo</a:t>
            </a:r>
            <a:r>
              <a:rPr lang="it-IT" dirty="0"/>
              <a:t>);</a:t>
            </a:r>
          </a:p>
          <a:p>
            <a:r>
              <a:rPr lang="it-IT" dirty="0">
                <a:highlight>
                  <a:srgbClr val="FFFF00"/>
                </a:highlight>
              </a:rPr>
              <a:t>mette in rilievo il </a:t>
            </a:r>
            <a:r>
              <a:rPr lang="it-IT" b="1" dirty="0">
                <a:highlight>
                  <a:srgbClr val="FFFF00"/>
                </a:highlight>
              </a:rPr>
              <a:t>lavoro collaborativo tra pari </a:t>
            </a:r>
            <a:r>
              <a:rPr lang="it-IT" dirty="0">
                <a:highlight>
                  <a:srgbClr val="FFFF00"/>
                </a:highlight>
              </a:rPr>
              <a:t>e il ruolo di </a:t>
            </a:r>
            <a:r>
              <a:rPr lang="it-IT" b="1" dirty="0">
                <a:highlight>
                  <a:srgbClr val="FFFF00"/>
                </a:highlight>
              </a:rPr>
              <a:t>tutor </a:t>
            </a:r>
            <a:r>
              <a:rPr lang="it-IT" dirty="0">
                <a:highlight>
                  <a:srgbClr val="FFFF00"/>
                </a:highlight>
              </a:rPr>
              <a:t>dell’insegnante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61569" y="1161618"/>
            <a:ext cx="399892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GIANNANDREA, SEM. RAIN 17/02/2016</a:t>
            </a:r>
          </a:p>
        </p:txBody>
      </p:sp>
    </p:spTree>
    <p:extLst>
      <p:ext uri="{BB962C8B-B14F-4D97-AF65-F5344CB8AC3E}">
        <p14:creationId xmlns:p14="http://schemas.microsoft.com/office/powerpoint/2010/main" xmlns="" val="139904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xmlns="" id="{F2853EA9-CD2B-4DA2-A905-52A035929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L’apprendimento tra pari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1101E6FD-39C8-4231-9748-B1F1F0CD6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PEER TUTORING = TUTORAGGIO TRA PARI (asimmetrico) – rapporto uno a uno / uno a molti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chemeClr val="accent1"/>
                </a:solidFill>
              </a:rPr>
              <a:t>PEER COLLABORATION = COLLABORAZIONE TRA PARI (simmetrico) – rapporto molti a molti – è il prodromo dell’apprendimento COLLABORATIVO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Nasce in contesti di didattica speciale</a:t>
            </a:r>
          </a:p>
          <a:p>
            <a:pPr marL="0" indent="0">
              <a:buNone/>
            </a:pPr>
            <a:r>
              <a:rPr lang="it-IT" dirty="0"/>
              <a:t>Può essere utilizzato come elemento di </a:t>
            </a:r>
            <a:r>
              <a:rPr lang="it-IT" dirty="0" err="1"/>
              <a:t>pre</a:t>
            </a:r>
            <a:r>
              <a:rPr lang="it-IT" dirty="0"/>
              <a:t>-didattica per il cooperative learning</a:t>
            </a:r>
          </a:p>
        </p:txBody>
      </p:sp>
    </p:spTree>
    <p:extLst>
      <p:ext uri="{BB962C8B-B14F-4D97-AF65-F5344CB8AC3E}">
        <p14:creationId xmlns:p14="http://schemas.microsoft.com/office/powerpoint/2010/main" xmlns="" val="234125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C9BC066-6E26-4FCC-8429-6D46A20FC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del peer tutoring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C329BCE-284B-4F6E-99F3-FBF9215B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Il tutor: ha una posizione di responsabilità. Deve cercare strategie per insegnare (non suggerite dal docente). Deve sapere ciò che va ad insegnare.</a:t>
            </a:r>
          </a:p>
          <a:p>
            <a:r>
              <a:rPr lang="it-IT" dirty="0"/>
              <a:t>Il tutorato: ha un’opportunità di insegnamento individualizzato e può partecipare alla definizione delle regole.</a:t>
            </a:r>
          </a:p>
          <a:p>
            <a:r>
              <a:rPr lang="it-IT" dirty="0"/>
              <a:t>Il contratto: è una fase necessaria, gestita dal docente. Si stabiliscono le regole e si affida il compito.</a:t>
            </a:r>
          </a:p>
          <a:p>
            <a:r>
              <a:rPr lang="it-IT" dirty="0"/>
              <a:t>L’insegnante: coordina e organizza prima dell’attività. Durante l’attività è </a:t>
            </a:r>
            <a:r>
              <a:rPr lang="it-IT" dirty="0">
                <a:highlight>
                  <a:srgbClr val="FFFF00"/>
                </a:highlight>
              </a:rPr>
              <a:t>solo presente</a:t>
            </a:r>
            <a:r>
              <a:rPr lang="it-IT" dirty="0"/>
              <a:t>.</a:t>
            </a:r>
          </a:p>
          <a:p>
            <a:r>
              <a:rPr lang="it-IT" dirty="0"/>
              <a:t>Ambiente: si preferisce uno spazio esterno alla classe. Comunque uno spazio non disturbato e sempre uguale.</a:t>
            </a:r>
          </a:p>
          <a:p>
            <a:r>
              <a:rPr lang="it-IT" dirty="0"/>
              <a:t>Tempi: sessioni di 30-40 minuti con cadenza settimanale o bi-settimanale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5293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E045BCE-BAFB-4F2E-908E-EB29258F7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Strumenti per il peer tutoring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9653F60-E6B3-445A-81B8-E47F6EC56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diario compilato dal tutor volta per volta (nel caso di bambini molto piccoli, una scheda da compilare, anche con disegni, preparata dal docente)</a:t>
            </a:r>
          </a:p>
          <a:p>
            <a:r>
              <a:rPr lang="it-IT" dirty="0"/>
              <a:t>Un diario o una traccia di appunti che l’insegnante tiene come documentazione</a:t>
            </a:r>
          </a:p>
          <a:p>
            <a:r>
              <a:rPr lang="it-IT" dirty="0"/>
              <a:t>Materiali di lavoro DIVERSI da quelli già utilizzati in classe</a:t>
            </a:r>
          </a:p>
          <a:p>
            <a:r>
              <a:rPr lang="it-IT" dirty="0"/>
              <a:t>Valutazione come metacognizione</a:t>
            </a:r>
          </a:p>
          <a:p>
            <a:r>
              <a:rPr lang="it-IT" dirty="0"/>
              <a:t>Colloqui tra docente e tutor, incontri tra tutor di monitoraggio e riconsiderazione del contratto e delle regole</a:t>
            </a:r>
          </a:p>
        </p:txBody>
      </p:sp>
    </p:spTree>
    <p:extLst>
      <p:ext uri="{BB962C8B-B14F-4D97-AF65-F5344CB8AC3E}">
        <p14:creationId xmlns:p14="http://schemas.microsoft.com/office/powerpoint/2010/main" xmlns="" val="252646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E1A691-E65D-450C-968B-AEC0E172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dell’insegnante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FB7C6BC-ECD6-4B30-B14A-EAADCE9BB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Definisce gli obiettivi della sessione di tutoraggio:</a:t>
            </a:r>
          </a:p>
          <a:p>
            <a:pPr lvl="1"/>
            <a:r>
              <a:rPr lang="it-IT" dirty="0"/>
              <a:t>Utili per il tutorato</a:t>
            </a:r>
          </a:p>
          <a:p>
            <a:pPr lvl="1"/>
            <a:r>
              <a:rPr lang="it-IT" dirty="0"/>
              <a:t>Alla portata del tutore</a:t>
            </a:r>
          </a:p>
          <a:p>
            <a:r>
              <a:rPr lang="it-IT" dirty="0"/>
              <a:t>Stabilisce gli abbinamenti tra alunni</a:t>
            </a:r>
          </a:p>
          <a:p>
            <a:pPr lvl="1"/>
            <a:r>
              <a:rPr lang="it-IT" dirty="0"/>
              <a:t>Evitare l’eccessiva distanza</a:t>
            </a:r>
          </a:p>
          <a:p>
            <a:pPr lvl="1"/>
            <a:r>
              <a:rPr lang="it-IT" dirty="0"/>
              <a:t>Evitare situazioni di conflitto/incompatibilità</a:t>
            </a:r>
          </a:p>
          <a:p>
            <a:r>
              <a:rPr lang="it-IT" dirty="0"/>
              <a:t>Vigila sul processo senza interferire nel lavoro del tutor:</a:t>
            </a:r>
          </a:p>
          <a:p>
            <a:pPr lvl="1"/>
            <a:r>
              <a:rPr lang="it-IT" dirty="0"/>
              <a:t>Si accerta soprattutto della centratura dell’azione del tutor</a:t>
            </a:r>
          </a:p>
          <a:p>
            <a:r>
              <a:rPr lang="it-IT" dirty="0"/>
              <a:t>Interviene nei momenti di crisi</a:t>
            </a:r>
          </a:p>
          <a:p>
            <a:pPr lvl="1"/>
            <a:r>
              <a:rPr lang="it-IT" dirty="0"/>
              <a:t>	</a:t>
            </a:r>
            <a:r>
              <a:rPr lang="it-IT" sz="2600" dirty="0"/>
              <a:t>feedback</a:t>
            </a:r>
          </a:p>
          <a:p>
            <a:pPr lvl="1"/>
            <a:r>
              <a:rPr lang="it-IT" sz="2600" dirty="0"/>
              <a:t>	gratificazione </a:t>
            </a:r>
          </a:p>
        </p:txBody>
      </p:sp>
    </p:spTree>
    <p:extLst>
      <p:ext uri="{BB962C8B-B14F-4D97-AF65-F5344CB8AC3E}">
        <p14:creationId xmlns:p14="http://schemas.microsoft.com/office/powerpoint/2010/main" xmlns="" val="53949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03E3907-C942-481A-9D20-971AB8CD3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tutoring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5F65BB-B104-4A43-A530-DBCA9B185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Si tratta di vantaggi sia sul piano COGNITIVO che sul piano EMOTIVO-AFFETTIVO-SOCIALE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il tutor:</a:t>
            </a:r>
          </a:p>
          <a:p>
            <a:pPr>
              <a:buFontTx/>
              <a:buChar char="-"/>
            </a:pPr>
            <a:r>
              <a:rPr lang="it-IT" dirty="0"/>
              <a:t>Potenzia l’apprendimento: l’alunno scopre meccanismi del processo di insegnamento-apprendimento e diventa più consapevole. Potenzia l’organizzazione. Scopre nuove conoscenze. Consolida conoscenze già acquisite o le riformula.</a:t>
            </a:r>
          </a:p>
          <a:p>
            <a:pPr>
              <a:buFontTx/>
              <a:buChar char="-"/>
            </a:pPr>
            <a:r>
              <a:rPr lang="it-IT" dirty="0"/>
              <a:t>Migliora l’autostima</a:t>
            </a:r>
          </a:p>
          <a:p>
            <a:pPr>
              <a:buFontTx/>
              <a:buChar char="-"/>
            </a:pPr>
            <a:r>
              <a:rPr lang="it-IT" dirty="0"/>
              <a:t>Migliora il rispetto delle regole</a:t>
            </a:r>
          </a:p>
          <a:p>
            <a:pPr>
              <a:buFontTx/>
              <a:buChar char="-"/>
            </a:pPr>
            <a:r>
              <a:rPr lang="it-IT" dirty="0"/>
              <a:t>Può essere motivante rispetto alla scuola nel suo complesso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271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E014D32-7327-4EF3-AB92-33B62E1B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Vantaggi del tutoring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BD3A8A4-7229-430B-AF4F-197C1854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il tutorato:</a:t>
            </a:r>
          </a:p>
          <a:p>
            <a:pPr>
              <a:buFontTx/>
              <a:buChar char="-"/>
            </a:pPr>
            <a:r>
              <a:rPr lang="it-IT" dirty="0"/>
              <a:t>Potenzia l’apprendimento attraverso un feedback individualizzato dato con un linguaggio diverso da quello del docente e più affine al suo.</a:t>
            </a:r>
          </a:p>
          <a:p>
            <a:pPr>
              <a:buFontTx/>
              <a:buChar char="-"/>
            </a:pPr>
            <a:r>
              <a:rPr lang="it-IT" dirty="0"/>
              <a:t>Migliora le capacità relazionali (cfr. tutoring a ruoli invertiti per la didattica speciale)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10066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1708</Words>
  <Application>Microsoft Office PowerPoint</Application>
  <PresentationFormat>Personalizzato</PresentationFormat>
  <Paragraphs>213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Tema di Office</vt:lpstr>
      <vt:lpstr>Dal peer tutoring al cooperative learning</vt:lpstr>
      <vt:lpstr>Una premessa</vt:lpstr>
      <vt:lpstr>Peer tutoring</vt:lpstr>
      <vt:lpstr>L’apprendimento tra pari</vt:lpstr>
      <vt:lpstr>Gli elementi del peer tutoring</vt:lpstr>
      <vt:lpstr>Strumenti per il peer tutoring</vt:lpstr>
      <vt:lpstr>Ruolo dell’insegnante</vt:lpstr>
      <vt:lpstr>Vantaggi del tutoring</vt:lpstr>
      <vt:lpstr>Vantaggi del tutoring</vt:lpstr>
      <vt:lpstr>Come scegliere i tutor?</vt:lpstr>
      <vt:lpstr>Cooperative learning</vt:lpstr>
      <vt:lpstr>Il cooperative learning (apprendimento cooperativo): origini</vt:lpstr>
      <vt:lpstr>Complessità del CL</vt:lpstr>
      <vt:lpstr>Diapositiva 14</vt:lpstr>
      <vt:lpstr>Definizione (Comoglio &amp; Cardoso, 1996)</vt:lpstr>
      <vt:lpstr>Le caratteristiche essenziali per strutturarlo</vt:lpstr>
      <vt:lpstr>Dal senso comune alla pratica didattica</vt:lpstr>
      <vt:lpstr>Interdipendenza positiva</vt:lpstr>
      <vt:lpstr>Responsabilità individuale</vt:lpstr>
      <vt:lpstr>Interazione diretta</vt:lpstr>
      <vt:lpstr>Competenze sociali</vt:lpstr>
      <vt:lpstr>Nella pratica: cosa e come</vt:lpstr>
      <vt:lpstr>1. La composizione dei gruppi</vt:lpstr>
      <vt:lpstr>1. La composizione dei gruppi</vt:lpstr>
      <vt:lpstr>2. La valutazione</vt:lpstr>
      <vt:lpstr>2. La valutazione</vt:lpstr>
      <vt:lpstr>2. La valutazione</vt:lpstr>
      <vt:lpstr>2. La valutazione</vt:lpstr>
      <vt:lpstr>2. La valutazione</vt:lpstr>
      <vt:lpstr>3. Gli spazi</vt:lpstr>
      <vt:lpstr>4. I materiali</vt:lpstr>
      <vt:lpstr>5. I comportamenti sociali (i ruoli)</vt:lpstr>
      <vt:lpstr>6. Il compito</vt:lpstr>
      <vt:lpstr>Un compito autentico…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cooperative learning</dc:title>
  <dc:creator>Maila Pentucci</dc:creator>
  <cp:lastModifiedBy>Utente</cp:lastModifiedBy>
  <cp:revision>8</cp:revision>
  <dcterms:created xsi:type="dcterms:W3CDTF">2020-01-16T17:41:24Z</dcterms:created>
  <dcterms:modified xsi:type="dcterms:W3CDTF">2020-02-01T09:08:42Z</dcterms:modified>
</cp:coreProperties>
</file>